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70" r:id="rId6"/>
    <p:sldId id="269" r:id="rId7"/>
    <p:sldId id="258" r:id="rId8"/>
    <p:sldId id="257" r:id="rId9"/>
    <p:sldId id="259" r:id="rId10"/>
    <p:sldId id="260" r:id="rId11"/>
    <p:sldId id="263" r:id="rId12"/>
    <p:sldId id="261" r:id="rId13"/>
    <p:sldId id="265" r:id="rId14"/>
    <p:sldId id="266" r:id="rId15"/>
    <p:sldId id="267" r:id="rId16"/>
    <p:sldId id="276" r:id="rId17"/>
    <p:sldId id="271" r:id="rId18"/>
    <p:sldId id="272" r:id="rId19"/>
    <p:sldId id="262" r:id="rId20"/>
    <p:sldId id="273" r:id="rId21"/>
    <p:sldId id="274" r:id="rId22"/>
    <p:sldId id="275"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2"/>
    <a:srgbClr val="008000"/>
    <a:srgbClr val="009999"/>
    <a:srgbClr val="1FB41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AD03F-7DE8-4B2D-84C3-6F2013E3D992}" v="1" dt="2023-02-17T09:20:4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6" autoAdjust="0"/>
    <p:restoredTop sz="94660"/>
  </p:normalViewPr>
  <p:slideViewPr>
    <p:cSldViewPr>
      <p:cViewPr varScale="1">
        <p:scale>
          <a:sx n="111" d="100"/>
          <a:sy n="111" d="100"/>
        </p:scale>
        <p:origin x="350"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Dark" userId="f2d30d26-478f-44b1-b001-6c92354245a9" providerId="ADAL" clId="{A5EAD03F-7DE8-4B2D-84C3-6F2013E3D992}"/>
    <pc:docChg chg="custSel addSld modSld">
      <pc:chgData name="Harriet Dark" userId="f2d30d26-478f-44b1-b001-6c92354245a9" providerId="ADAL" clId="{A5EAD03F-7DE8-4B2D-84C3-6F2013E3D992}" dt="2023-02-17T09:20:44.470" v="3" actId="27636"/>
      <pc:docMkLst>
        <pc:docMk/>
      </pc:docMkLst>
      <pc:sldChg chg="add">
        <pc:chgData name="Harriet Dark" userId="f2d30d26-478f-44b1-b001-6c92354245a9" providerId="ADAL" clId="{A5EAD03F-7DE8-4B2D-84C3-6F2013E3D992}" dt="2023-02-17T09:20:44.281" v="0"/>
        <pc:sldMkLst>
          <pc:docMk/>
          <pc:sldMk cId="4142262386" sldId="262"/>
        </pc:sldMkLst>
      </pc:sldChg>
      <pc:sldChg chg="add">
        <pc:chgData name="Harriet Dark" userId="f2d30d26-478f-44b1-b001-6c92354245a9" providerId="ADAL" clId="{A5EAD03F-7DE8-4B2D-84C3-6F2013E3D992}" dt="2023-02-17T09:20:44.281" v="0"/>
        <pc:sldMkLst>
          <pc:docMk/>
          <pc:sldMk cId="1444329785" sldId="271"/>
        </pc:sldMkLst>
      </pc:sldChg>
      <pc:sldChg chg="add">
        <pc:chgData name="Harriet Dark" userId="f2d30d26-478f-44b1-b001-6c92354245a9" providerId="ADAL" clId="{A5EAD03F-7DE8-4B2D-84C3-6F2013E3D992}" dt="2023-02-17T09:20:44.281" v="0"/>
        <pc:sldMkLst>
          <pc:docMk/>
          <pc:sldMk cId="3934800755" sldId="272"/>
        </pc:sldMkLst>
      </pc:sldChg>
      <pc:sldChg chg="modSp add mod">
        <pc:chgData name="Harriet Dark" userId="f2d30d26-478f-44b1-b001-6c92354245a9" providerId="ADAL" clId="{A5EAD03F-7DE8-4B2D-84C3-6F2013E3D992}" dt="2023-02-17T09:20:44.448" v="1" actId="27636"/>
        <pc:sldMkLst>
          <pc:docMk/>
          <pc:sldMk cId="3814822095" sldId="273"/>
        </pc:sldMkLst>
        <pc:spChg chg="mod">
          <ac:chgData name="Harriet Dark" userId="f2d30d26-478f-44b1-b001-6c92354245a9" providerId="ADAL" clId="{A5EAD03F-7DE8-4B2D-84C3-6F2013E3D992}" dt="2023-02-17T09:20:44.448" v="1" actId="27636"/>
          <ac:spMkLst>
            <pc:docMk/>
            <pc:sldMk cId="3814822095" sldId="273"/>
            <ac:spMk id="3" creationId="{00000000-0000-0000-0000-000000000000}"/>
          </ac:spMkLst>
        </pc:spChg>
      </pc:sldChg>
      <pc:sldChg chg="modSp add mod">
        <pc:chgData name="Harriet Dark" userId="f2d30d26-478f-44b1-b001-6c92354245a9" providerId="ADAL" clId="{A5EAD03F-7DE8-4B2D-84C3-6F2013E3D992}" dt="2023-02-17T09:20:44.462" v="2" actId="27636"/>
        <pc:sldMkLst>
          <pc:docMk/>
          <pc:sldMk cId="3776359013" sldId="274"/>
        </pc:sldMkLst>
        <pc:spChg chg="mod">
          <ac:chgData name="Harriet Dark" userId="f2d30d26-478f-44b1-b001-6c92354245a9" providerId="ADAL" clId="{A5EAD03F-7DE8-4B2D-84C3-6F2013E3D992}" dt="2023-02-17T09:20:44.462" v="2" actId="27636"/>
          <ac:spMkLst>
            <pc:docMk/>
            <pc:sldMk cId="3776359013" sldId="274"/>
            <ac:spMk id="3" creationId="{00000000-0000-0000-0000-000000000000}"/>
          </ac:spMkLst>
        </pc:spChg>
      </pc:sldChg>
      <pc:sldChg chg="modSp add mod">
        <pc:chgData name="Harriet Dark" userId="f2d30d26-478f-44b1-b001-6c92354245a9" providerId="ADAL" clId="{A5EAD03F-7DE8-4B2D-84C3-6F2013E3D992}" dt="2023-02-17T09:20:44.470" v="3" actId="27636"/>
        <pc:sldMkLst>
          <pc:docMk/>
          <pc:sldMk cId="3827887117" sldId="275"/>
        </pc:sldMkLst>
        <pc:spChg chg="mod">
          <ac:chgData name="Harriet Dark" userId="f2d30d26-478f-44b1-b001-6c92354245a9" providerId="ADAL" clId="{A5EAD03F-7DE8-4B2D-84C3-6F2013E3D992}" dt="2023-02-17T09:20:44.470" v="3" actId="27636"/>
          <ac:spMkLst>
            <pc:docMk/>
            <pc:sldMk cId="3827887117" sldId="27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GB" sz="2800" b="1"/>
              <a:t>Velindre SACT Activity</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Sheet1!$B$2</c:f>
              <c:strCache>
                <c:ptCount val="1"/>
                <c:pt idx="0">
                  <c:v>Oral Cycles</c:v>
                </c:pt>
              </c:strCache>
            </c:strRef>
          </c:tx>
          <c:spPr>
            <a:solidFill>
              <a:schemeClr val="accent1"/>
            </a:solidFill>
            <a:ln>
              <a:noFill/>
            </a:ln>
            <a:effectLst/>
          </c:spPr>
          <c:cat>
            <c:strRef>
              <c:f>Sheet1!$A$3:$A$59</c:f>
              <c:strCache>
                <c:ptCount val="57"/>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strCache>
            </c:strRef>
          </c:cat>
          <c:val>
            <c:numRef>
              <c:f>Sheet1!$B$3:$B$59</c:f>
              <c:numCache>
                <c:formatCode>General</c:formatCode>
                <c:ptCount val="57"/>
                <c:pt idx="0">
                  <c:v>606</c:v>
                </c:pt>
                <c:pt idx="1">
                  <c:v>511</c:v>
                </c:pt>
                <c:pt idx="2">
                  <c:v>613</c:v>
                </c:pt>
                <c:pt idx="3">
                  <c:v>580</c:v>
                </c:pt>
                <c:pt idx="4">
                  <c:v>596</c:v>
                </c:pt>
                <c:pt idx="5">
                  <c:v>554</c:v>
                </c:pt>
                <c:pt idx="6">
                  <c:v>590</c:v>
                </c:pt>
                <c:pt idx="7">
                  <c:v>588</c:v>
                </c:pt>
                <c:pt idx="8">
                  <c:v>525</c:v>
                </c:pt>
                <c:pt idx="9">
                  <c:v>583</c:v>
                </c:pt>
                <c:pt idx="10">
                  <c:v>576</c:v>
                </c:pt>
                <c:pt idx="11">
                  <c:v>554</c:v>
                </c:pt>
                <c:pt idx="12">
                  <c:v>661</c:v>
                </c:pt>
                <c:pt idx="13">
                  <c:v>542</c:v>
                </c:pt>
                <c:pt idx="14">
                  <c:v>600</c:v>
                </c:pt>
                <c:pt idx="15">
                  <c:v>627</c:v>
                </c:pt>
                <c:pt idx="16">
                  <c:v>610</c:v>
                </c:pt>
                <c:pt idx="17">
                  <c:v>544</c:v>
                </c:pt>
                <c:pt idx="18">
                  <c:v>594</c:v>
                </c:pt>
                <c:pt idx="19">
                  <c:v>575</c:v>
                </c:pt>
                <c:pt idx="20">
                  <c:v>584</c:v>
                </c:pt>
                <c:pt idx="21">
                  <c:v>601</c:v>
                </c:pt>
                <c:pt idx="22">
                  <c:v>543</c:v>
                </c:pt>
                <c:pt idx="23">
                  <c:v>565</c:v>
                </c:pt>
                <c:pt idx="24">
                  <c:v>659</c:v>
                </c:pt>
                <c:pt idx="25">
                  <c:v>563</c:v>
                </c:pt>
                <c:pt idx="26">
                  <c:v>629</c:v>
                </c:pt>
                <c:pt idx="27">
                  <c:v>554</c:v>
                </c:pt>
                <c:pt idx="28">
                  <c:v>589</c:v>
                </c:pt>
                <c:pt idx="29">
                  <c:v>641</c:v>
                </c:pt>
                <c:pt idx="30">
                  <c:v>697</c:v>
                </c:pt>
                <c:pt idx="31">
                  <c:v>676</c:v>
                </c:pt>
                <c:pt idx="32">
                  <c:v>701</c:v>
                </c:pt>
                <c:pt idx="33">
                  <c:v>698</c:v>
                </c:pt>
                <c:pt idx="34">
                  <c:v>786</c:v>
                </c:pt>
                <c:pt idx="35">
                  <c:v>763</c:v>
                </c:pt>
                <c:pt idx="36">
                  <c:v>736</c:v>
                </c:pt>
                <c:pt idx="37">
                  <c:v>717</c:v>
                </c:pt>
                <c:pt idx="38">
                  <c:v>864</c:v>
                </c:pt>
                <c:pt idx="39">
                  <c:v>832</c:v>
                </c:pt>
                <c:pt idx="40">
                  <c:v>715</c:v>
                </c:pt>
                <c:pt idx="41">
                  <c:v>771</c:v>
                </c:pt>
                <c:pt idx="42">
                  <c:v>795</c:v>
                </c:pt>
                <c:pt idx="43">
                  <c:v>775</c:v>
                </c:pt>
                <c:pt idx="44">
                  <c:v>783</c:v>
                </c:pt>
                <c:pt idx="45">
                  <c:v>753</c:v>
                </c:pt>
                <c:pt idx="46">
                  <c:v>808</c:v>
                </c:pt>
                <c:pt idx="47">
                  <c:v>799</c:v>
                </c:pt>
                <c:pt idx="48">
                  <c:v>778</c:v>
                </c:pt>
                <c:pt idx="49">
                  <c:v>757</c:v>
                </c:pt>
                <c:pt idx="50">
                  <c:v>908</c:v>
                </c:pt>
                <c:pt idx="51">
                  <c:v>834</c:v>
                </c:pt>
                <c:pt idx="52">
                  <c:v>863</c:v>
                </c:pt>
                <c:pt idx="53">
                  <c:v>861</c:v>
                </c:pt>
                <c:pt idx="54">
                  <c:v>792</c:v>
                </c:pt>
                <c:pt idx="55">
                  <c:v>848</c:v>
                </c:pt>
                <c:pt idx="56">
                  <c:v>872</c:v>
                </c:pt>
              </c:numCache>
            </c:numRef>
          </c:val>
          <c:extLst>
            <c:ext xmlns:c16="http://schemas.microsoft.com/office/drawing/2014/chart" uri="{C3380CC4-5D6E-409C-BE32-E72D297353CC}">
              <c16:uniqueId val="{00000000-3B41-4C63-BAFC-D376280C1139}"/>
            </c:ext>
          </c:extLst>
        </c:ser>
        <c:ser>
          <c:idx val="1"/>
          <c:order val="1"/>
          <c:tx>
            <c:strRef>
              <c:f>Sheet1!$C$2</c:f>
              <c:strCache>
                <c:ptCount val="1"/>
                <c:pt idx="0">
                  <c:v>Day Unit Attendances</c:v>
                </c:pt>
              </c:strCache>
            </c:strRef>
          </c:tx>
          <c:spPr>
            <a:solidFill>
              <a:schemeClr val="accent2"/>
            </a:solidFill>
            <a:ln>
              <a:noFill/>
            </a:ln>
            <a:effectLst/>
          </c:spPr>
          <c:cat>
            <c:strRef>
              <c:f>Sheet1!$A$3:$A$59</c:f>
              <c:strCache>
                <c:ptCount val="57"/>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strCache>
            </c:strRef>
          </c:cat>
          <c:val>
            <c:numRef>
              <c:f>Sheet1!$C$3:$C$59</c:f>
              <c:numCache>
                <c:formatCode>General</c:formatCode>
                <c:ptCount val="57"/>
                <c:pt idx="0">
                  <c:v>1685</c:v>
                </c:pt>
                <c:pt idx="1">
                  <c:v>1516</c:v>
                </c:pt>
                <c:pt idx="2">
                  <c:v>1566</c:v>
                </c:pt>
                <c:pt idx="3">
                  <c:v>1586</c:v>
                </c:pt>
                <c:pt idx="4">
                  <c:v>1812</c:v>
                </c:pt>
                <c:pt idx="5">
                  <c:v>1751</c:v>
                </c:pt>
                <c:pt idx="6">
                  <c:v>1758</c:v>
                </c:pt>
                <c:pt idx="7">
                  <c:v>1853</c:v>
                </c:pt>
                <c:pt idx="8">
                  <c:v>1543</c:v>
                </c:pt>
                <c:pt idx="9">
                  <c:v>1770</c:v>
                </c:pt>
                <c:pt idx="10">
                  <c:v>1832</c:v>
                </c:pt>
                <c:pt idx="11">
                  <c:v>1614</c:v>
                </c:pt>
                <c:pt idx="12">
                  <c:v>1865</c:v>
                </c:pt>
                <c:pt idx="13">
                  <c:v>1706</c:v>
                </c:pt>
                <c:pt idx="14">
                  <c:v>1784</c:v>
                </c:pt>
                <c:pt idx="15">
                  <c:v>1868</c:v>
                </c:pt>
                <c:pt idx="16">
                  <c:v>2049</c:v>
                </c:pt>
                <c:pt idx="17">
                  <c:v>1735</c:v>
                </c:pt>
                <c:pt idx="18">
                  <c:v>2030</c:v>
                </c:pt>
                <c:pt idx="19">
                  <c:v>2034</c:v>
                </c:pt>
                <c:pt idx="20">
                  <c:v>1920</c:v>
                </c:pt>
                <c:pt idx="21">
                  <c:v>2047</c:v>
                </c:pt>
                <c:pt idx="22">
                  <c:v>1885</c:v>
                </c:pt>
                <c:pt idx="23">
                  <c:v>1818</c:v>
                </c:pt>
                <c:pt idx="24">
                  <c:v>2049</c:v>
                </c:pt>
                <c:pt idx="25">
                  <c:v>1791</c:v>
                </c:pt>
                <c:pt idx="26">
                  <c:v>1638</c:v>
                </c:pt>
                <c:pt idx="27">
                  <c:v>1097</c:v>
                </c:pt>
                <c:pt idx="28">
                  <c:v>1120</c:v>
                </c:pt>
                <c:pt idx="29">
                  <c:v>1258</c:v>
                </c:pt>
                <c:pt idx="30">
                  <c:v>1418</c:v>
                </c:pt>
                <c:pt idx="31">
                  <c:v>1524</c:v>
                </c:pt>
                <c:pt idx="32">
                  <c:v>1564</c:v>
                </c:pt>
                <c:pt idx="33">
                  <c:v>1804</c:v>
                </c:pt>
                <c:pt idx="34">
                  <c:v>1771</c:v>
                </c:pt>
                <c:pt idx="35">
                  <c:v>1833</c:v>
                </c:pt>
                <c:pt idx="36">
                  <c:v>1821</c:v>
                </c:pt>
                <c:pt idx="37">
                  <c:v>1851</c:v>
                </c:pt>
                <c:pt idx="38">
                  <c:v>2096</c:v>
                </c:pt>
                <c:pt idx="39">
                  <c:v>2010</c:v>
                </c:pt>
                <c:pt idx="40">
                  <c:v>1967</c:v>
                </c:pt>
                <c:pt idx="41">
                  <c:v>2015</c:v>
                </c:pt>
                <c:pt idx="42">
                  <c:v>2147</c:v>
                </c:pt>
                <c:pt idx="43">
                  <c:v>2103</c:v>
                </c:pt>
                <c:pt idx="44">
                  <c:v>2031</c:v>
                </c:pt>
                <c:pt idx="45">
                  <c:v>1982</c:v>
                </c:pt>
                <c:pt idx="46">
                  <c:v>2106</c:v>
                </c:pt>
                <c:pt idx="47">
                  <c:v>2147</c:v>
                </c:pt>
                <c:pt idx="48">
                  <c:v>2141</c:v>
                </c:pt>
                <c:pt idx="49">
                  <c:v>1987</c:v>
                </c:pt>
                <c:pt idx="50">
                  <c:v>2240</c:v>
                </c:pt>
                <c:pt idx="51">
                  <c:v>2150</c:v>
                </c:pt>
                <c:pt idx="52">
                  <c:v>2148</c:v>
                </c:pt>
                <c:pt idx="53">
                  <c:v>2185</c:v>
                </c:pt>
                <c:pt idx="54">
                  <c:v>2167</c:v>
                </c:pt>
                <c:pt idx="55">
                  <c:v>2351</c:v>
                </c:pt>
                <c:pt idx="56">
                  <c:v>2348</c:v>
                </c:pt>
              </c:numCache>
            </c:numRef>
          </c:val>
          <c:extLst>
            <c:ext xmlns:c16="http://schemas.microsoft.com/office/drawing/2014/chart" uri="{C3380CC4-5D6E-409C-BE32-E72D297353CC}">
              <c16:uniqueId val="{00000001-3B41-4C63-BAFC-D376280C1139}"/>
            </c:ext>
          </c:extLst>
        </c:ser>
        <c:dLbls>
          <c:showLegendKey val="0"/>
          <c:showVal val="0"/>
          <c:showCatName val="0"/>
          <c:showSerName val="0"/>
          <c:showPercent val="0"/>
          <c:showBubbleSize val="0"/>
        </c:dLbls>
        <c:axId val="445505696"/>
        <c:axId val="445515680"/>
      </c:areaChart>
      <c:catAx>
        <c:axId val="4455056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515680"/>
        <c:crosses val="autoZero"/>
        <c:auto val="1"/>
        <c:lblAlgn val="ctr"/>
        <c:lblOffset val="100"/>
        <c:noMultiLvlLbl val="0"/>
      </c:catAx>
      <c:valAx>
        <c:axId val="44551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5056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0728"/>
            <a:ext cx="10363200" cy="2619723"/>
          </a:xfrm>
        </p:spPr>
        <p:txBody>
          <a:bodyPr/>
          <a:lstStyle/>
          <a:p>
            <a:r>
              <a:rPr lang="en-GB" sz="3600" dirty="0"/>
              <a:t>Proactive management of service capacity and workforce in oncology clinics: a Velindre Cancer Centre example</a:t>
            </a:r>
            <a:endParaRPr lang="en-US"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Tej Quine </a:t>
            </a:r>
          </a:p>
          <a:p>
            <a:r>
              <a:rPr lang="en-GB" sz="2400" dirty="0"/>
              <a:t>SACT Service Development Manager, Advanced Nurse Practitioner, Independent Prescriber, </a:t>
            </a:r>
          </a:p>
          <a:p>
            <a:r>
              <a:rPr lang="en-GB" sz="2400" dirty="0"/>
              <a:t>Breast Oncology Unit, Velindre Cancer Centre, Cardiff, Wales</a:t>
            </a:r>
          </a:p>
        </p:txBody>
      </p:sp>
      <p:sp>
        <p:nvSpPr>
          <p:cNvPr id="4" name="Date Placeholder 3"/>
          <p:cNvSpPr>
            <a:spLocks noGrp="1"/>
          </p:cNvSpPr>
          <p:nvPr>
            <p:ph type="dt" sz="half" idx="10"/>
          </p:nvPr>
        </p:nvSpPr>
        <p:spPr/>
        <p:txBody>
          <a:bodyPr/>
          <a:lstStyle/>
          <a:p>
            <a:fld id="{8BF3EA97-AAF3-4A31-8DEB-0FA271BADC68}" type="datetimeFigureOut">
              <a:rPr lang="en-US" smtClean="0"/>
              <a:pPr/>
              <a:t>2/17/2023</a:t>
            </a:fld>
            <a:endParaRPr lang="en-US"/>
          </a:p>
        </p:txBody>
      </p:sp>
      <p:sp>
        <p:nvSpPr>
          <p:cNvPr id="6" name="Slide Number Placeholder 5"/>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3EA97-AAF3-4A31-8DEB-0FA271BADC68}" type="datetimeFigureOut">
              <a:rPr lang="en-US" smtClean="0"/>
              <a:pPr/>
              <a:t>2/17/2023</a:t>
            </a:fld>
            <a:endParaRPr lang="en-US"/>
          </a:p>
        </p:txBody>
      </p:sp>
      <p:sp>
        <p:nvSpPr>
          <p:cNvPr id="6" name="Slide Number Placeholder 5"/>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3EA97-AAF3-4A31-8DEB-0FA271BADC68}" type="datetimeFigureOut">
              <a:rPr lang="en-US" smtClean="0"/>
              <a:pPr/>
              <a:t>2/17/2023</a:t>
            </a:fld>
            <a:endParaRPr lang="en-US"/>
          </a:p>
        </p:txBody>
      </p:sp>
      <p:sp>
        <p:nvSpPr>
          <p:cNvPr id="6" name="Slide Number Placeholder 5"/>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a:off x="0" y="1127"/>
            <a:ext cx="12192000" cy="6858000"/>
          </a:xfrm>
          <a:prstGeom prst="rect">
            <a:avLst/>
          </a:prstGeom>
        </p:spPr>
      </p:pic>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281582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p:spTree>
      <p:nvGrpSpPr>
        <p:cNvPr id="1" name=""/>
        <p:cNvGrpSpPr/>
        <p:nvPr/>
      </p:nvGrpSpPr>
      <p:grpSpPr>
        <a:xfrm>
          <a:off x="0" y="0"/>
          <a:ext cx="0" cy="0"/>
          <a:chOff x="0" y="0"/>
          <a:chExt cx="0" cy="0"/>
        </a:xfrm>
      </p:grpSpPr>
      <p:pic>
        <p:nvPicPr>
          <p:cNvPr id="5" name="Picture 4" descr="Shape, circle&#10;&#10;Description automatically generated">
            <a:extLst>
              <a:ext uri="{FF2B5EF4-FFF2-40B4-BE49-F238E27FC236}">
                <a16:creationId xmlns:a16="http://schemas.microsoft.com/office/drawing/2014/main" id="{053B3A8A-B100-42BA-A062-5381EC89507D}"/>
              </a:ext>
            </a:extLst>
          </p:cNvPr>
          <p:cNvPicPr>
            <a:picLocks noChangeAspect="1"/>
          </p:cNvPicPr>
          <p:nvPr userDrawn="1"/>
        </p:nvPicPr>
        <p:blipFill>
          <a:blip r:embed="rId2"/>
          <a:stretch>
            <a:fillRect/>
          </a:stretch>
        </p:blipFill>
        <p:spPr>
          <a:xfrm>
            <a:off x="0" y="1127"/>
            <a:ext cx="12192000" cy="6858000"/>
          </a:xfrm>
          <a:prstGeom prst="rect">
            <a:avLst/>
          </a:prstGeom>
        </p:spPr>
      </p:pic>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3"/>
          <p:cNvSpPr>
            <a:spLocks noGrp="1"/>
          </p:cNvSpPr>
          <p:nvPr>
            <p:ph type="body" sz="quarter" idx="12"/>
          </p:nvPr>
        </p:nvSpPr>
        <p:spPr>
          <a:xfrm>
            <a:off x="1768152" y="1099299"/>
            <a:ext cx="3840000" cy="138499"/>
          </a:xfrm>
        </p:spPr>
        <p:txBody>
          <a:bodyPr lIns="0" tIns="0" rIns="0" bIns="0">
            <a:spAutoFit/>
          </a:bodyPr>
          <a:lstStyle>
            <a:lvl1pPr marL="0" indent="0">
              <a:buNone/>
              <a:defRPr sz="900" b="1" i="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5" name="Text Placeholder 13"/>
          <p:cNvSpPr>
            <a:spLocks noGrp="1"/>
          </p:cNvSpPr>
          <p:nvPr>
            <p:ph type="body" sz="quarter" idx="13"/>
          </p:nvPr>
        </p:nvSpPr>
        <p:spPr>
          <a:xfrm>
            <a:off x="1768152" y="1235491"/>
            <a:ext cx="3840000" cy="138499"/>
          </a:xfrm>
        </p:spPr>
        <p:txBody>
          <a:bodyPr lIns="0" tIns="0" rIns="0" bIns="0">
            <a:spAutoFit/>
          </a:bodyPr>
          <a:lstStyle>
            <a:lvl1pPr marL="0" indent="0">
              <a:buNone/>
              <a:defRPr sz="9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2FDFA710-765A-4E69-B70B-4C406E8C38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pic>
        <p:nvPicPr>
          <p:cNvPr id="13" name="Picture 12">
            <a:extLst>
              <a:ext uri="{FF2B5EF4-FFF2-40B4-BE49-F238E27FC236}">
                <a16:creationId xmlns:a16="http://schemas.microsoft.com/office/drawing/2014/main" id="{3A2F7DB9-C3DD-4BC7-9E66-F62E9E8681E2}"/>
              </a:ext>
            </a:extLst>
          </p:cNvPr>
          <p:cNvPicPr>
            <a:picLocks noChangeAspect="1"/>
          </p:cNvPicPr>
          <p:nvPr userDrawn="1"/>
        </p:nvPicPr>
        <p:blipFill>
          <a:blip r:embed="rId4"/>
          <a:srcRect/>
          <a:stretch/>
        </p:blipFill>
        <p:spPr>
          <a:xfrm>
            <a:off x="1315303" y="1099296"/>
            <a:ext cx="210857" cy="252000"/>
          </a:xfrm>
          <a:prstGeom prst="rect">
            <a:avLst/>
          </a:prstGeom>
        </p:spPr>
      </p:pic>
    </p:spTree>
    <p:extLst>
      <p:ext uri="{BB962C8B-B14F-4D97-AF65-F5344CB8AC3E}">
        <p14:creationId xmlns:p14="http://schemas.microsoft.com/office/powerpoint/2010/main" val="199116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 Orange Yellow - no identifier">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1"/>
          </p:nvPr>
        </p:nvSpPr>
        <p:spPr>
          <a:xfrm>
            <a:off x="6587068" y="2143128"/>
            <a:ext cx="5604933" cy="4715999"/>
          </a:xfrm>
        </p:spPr>
        <p:txBody>
          <a:bodyPr/>
          <a:lstStyle>
            <a:lvl1pPr marL="0" indent="0">
              <a:buNone/>
              <a:defRPr/>
            </a:lvl1pPr>
          </a:lstStyle>
          <a:p>
            <a:endParaRPr lang="en-US" dirty="0"/>
          </a:p>
        </p:txBody>
      </p:sp>
      <p:sp>
        <p:nvSpPr>
          <p:cNvPr id="2" name="Title 1"/>
          <p:cNvSpPr>
            <a:spLocks noGrp="1"/>
          </p:cNvSpPr>
          <p:nvPr>
            <p:ph type="ctrTitle"/>
          </p:nvPr>
        </p:nvSpPr>
        <p:spPr>
          <a:xfrm>
            <a:off x="1297336" y="2701071"/>
            <a:ext cx="10363200" cy="646331"/>
          </a:xfrm>
        </p:spPr>
        <p:txBody>
          <a:bodyPr lIns="0" tIns="0" rIns="0" bIns="0" anchor="b" anchorCtr="0">
            <a:spAutoFit/>
          </a:bodyPr>
          <a:lstStyle>
            <a:lvl1pPr algn="l">
              <a:defRPr sz="42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03535" y="3389243"/>
            <a:ext cx="5282879" cy="984885"/>
          </a:xfrm>
        </p:spPr>
        <p:txBody>
          <a:bodyPr wrap="square" lIns="0" tIns="0" rIns="0" bIns="0">
            <a:spAutoFit/>
          </a:bodyPr>
          <a:lstStyle>
            <a:lvl1pPr marL="0" indent="0" algn="l">
              <a:spcBef>
                <a:spcPts val="0"/>
              </a:spcBef>
              <a:spcAft>
                <a:spcPts val="0"/>
              </a:spcAft>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1303868" y="5080000"/>
            <a:ext cx="4091517" cy="184666"/>
          </a:xfrm>
        </p:spPr>
        <p:txBody>
          <a:bodyPr lIns="0" tIns="0" rIns="0" bIns="0">
            <a:spAutoFit/>
          </a:bodyPr>
          <a:lstStyle>
            <a:lvl1pPr marL="0" indent="0">
              <a:spcBef>
                <a:spcPts val="0"/>
              </a:spcBef>
              <a:spcAft>
                <a:spcPts val="0"/>
              </a:spcAft>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a:extLst>
              <a:ext uri="{FF2B5EF4-FFF2-40B4-BE49-F238E27FC236}">
                <a16:creationId xmlns:a16="http://schemas.microsoft.com/office/drawing/2014/main" id="{7B2DAB9D-D45B-4C0D-9D0F-FD20B95819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1233827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1 Orange 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dirty="0"/>
              <a:t>Click to edit master title style</a:t>
            </a:r>
          </a:p>
        </p:txBody>
      </p: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dirty="0"/>
          </a:p>
        </p:txBody>
      </p:sp>
      <p:sp>
        <p:nvSpPr>
          <p:cNvPr id="17" name="Footer Placeholder 3"/>
          <p:cNvSpPr txBox="1">
            <a:spLocks/>
          </p:cNvSpPr>
          <p:nvPr userDrawn="1"/>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FFFFFF"/>
                </a:solidFill>
              </a:rPr>
              <a:t>HFMA identifier</a:t>
            </a:r>
          </a:p>
        </p:txBody>
      </p:sp>
      <p:sp>
        <p:nvSpPr>
          <p:cNvPr id="3" name="Footer Placeholder 2"/>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2263189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1 Orange Yellow - HFMA">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hasCustomPrompt="1"/>
          </p:nvPr>
        </p:nvSpPr>
        <p:spPr>
          <a:xfrm>
            <a:off x="816003" y="1360407"/>
            <a:ext cx="8639980" cy="1795363"/>
          </a:xfrm>
        </p:spPr>
        <p:txBody>
          <a:bodyPr anchor="t" anchorCtr="0"/>
          <a:lstStyle>
            <a:lvl1pPr algn="l">
              <a:lnSpc>
                <a:spcPts val="7000"/>
              </a:lnSpc>
              <a:defRPr sz="7000" b="1" cap="none">
                <a:solidFill>
                  <a:schemeClr val="bg1"/>
                </a:solidFill>
              </a:defRPr>
            </a:lvl1pPr>
          </a:lstStyle>
          <a:p>
            <a:r>
              <a:rPr lang="en-US" dirty="0"/>
              <a:t>Click to edit master title style</a:t>
            </a:r>
          </a:p>
        </p:txBody>
      </p:sp>
      <p:cxnSp>
        <p:nvCxnSpPr>
          <p:cNvPr id="11" name="Straight Connector 10"/>
          <p:cNvCxnSpPr/>
          <p:nvPr userDrawn="1"/>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chemeClr val="bg1"/>
                </a:solidFill>
              </a:defRPr>
            </a:lvl1pPr>
          </a:lstStyle>
          <a:p>
            <a:fld id="{9133D5B8-6419-7E4E-B490-0DDAD13A1115}" type="slidenum">
              <a:rPr lang="en-US" smtClean="0"/>
              <a:pPr/>
              <a:t>‹#›</a:t>
            </a:fld>
            <a:endParaRPr lang="en-US" dirty="0"/>
          </a:p>
        </p:txBody>
      </p:sp>
      <p:sp>
        <p:nvSpPr>
          <p:cNvPr id="9" name="TextBox 8"/>
          <p:cNvSpPr txBox="1"/>
          <p:nvPr userDrawn="1"/>
        </p:nvSpPr>
        <p:spPr>
          <a:xfrm>
            <a:off x="816003" y="6172586"/>
            <a:ext cx="3360000" cy="288000"/>
          </a:xfrm>
          <a:prstGeom prst="rect">
            <a:avLst/>
          </a:prstGeom>
          <a:noFill/>
        </p:spPr>
        <p:txBody>
          <a:bodyPr wrap="square" lIns="0" tIns="0" rIns="0" bIns="0" rtlCol="0" anchor="ctr" anchorCtr="0">
            <a:noAutofit/>
          </a:bodyPr>
          <a:lstStyle/>
          <a:p>
            <a:pPr algn="l"/>
            <a:r>
              <a:rPr lang="en-US" sz="900" b="1" dirty="0">
                <a:solidFill>
                  <a:srgbClr val="FFFFFF"/>
                </a:solidFill>
              </a:rPr>
              <a:t>HFMA</a:t>
            </a:r>
          </a:p>
        </p:txBody>
      </p:sp>
      <p:sp>
        <p:nvSpPr>
          <p:cNvPr id="3" name="Footer Placeholder 2"/>
          <p:cNvSpPr>
            <a:spLocks noGrp="1"/>
          </p:cNvSpPr>
          <p:nvPr>
            <p:ph type="ftr" sz="quarter" idx="10"/>
          </p:nvPr>
        </p:nvSpPr>
        <p:spPr/>
        <p:txBody>
          <a:bodyPr/>
          <a:lstStyle/>
          <a:p>
            <a:r>
              <a:rPr lang="en-US"/>
              <a:t>Subtitle to go here</a:t>
            </a:r>
            <a:endParaRPr lang="en-US" dirty="0"/>
          </a:p>
        </p:txBody>
      </p:sp>
    </p:spTree>
    <p:extLst>
      <p:ext uri="{BB962C8B-B14F-4D97-AF65-F5344CB8AC3E}">
        <p14:creationId xmlns:p14="http://schemas.microsoft.com/office/powerpoint/2010/main" val="3936620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1 Orange Yellow">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Subtitle to go here</a:t>
            </a:r>
            <a:endParaRPr lang="en-US" dirty="0"/>
          </a:p>
        </p:txBody>
      </p:sp>
      <p:sp>
        <p:nvSpPr>
          <p:cNvPr id="3" name="Slide Number Placeholder 2"/>
          <p:cNvSpPr>
            <a:spLocks noGrp="1"/>
          </p:cNvSpPr>
          <p:nvPr>
            <p:ph type="sldNum" sz="quarter" idx="11"/>
          </p:nvPr>
        </p:nvSpPr>
        <p:spPr/>
        <p:txBody>
          <a:bodyPr/>
          <a:lstStyle/>
          <a:p>
            <a:fld id="{9133D5B8-6419-7E4E-B490-0DDAD13A1115}" type="slidenum">
              <a:rPr lang="en-US" smtClean="0"/>
              <a:pPr/>
              <a:t>‹#›</a:t>
            </a:fld>
            <a:endParaRPr lang="en-US" dirty="0"/>
          </a:p>
        </p:txBody>
      </p:sp>
      <p:sp>
        <p:nvSpPr>
          <p:cNvPr id="8" name="Rectangle 7"/>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itle 5"/>
          <p:cNvSpPr>
            <a:spLocks noGrp="1"/>
          </p:cNvSpPr>
          <p:nvPr>
            <p:ph type="ctrTitle"/>
          </p:nvPr>
        </p:nvSpPr>
        <p:spPr>
          <a:xfrm>
            <a:off x="1045229" y="2284939"/>
            <a:ext cx="10363200" cy="923330"/>
          </a:xfrm>
        </p:spPr>
        <p:txBody>
          <a:bodyPr/>
          <a:lstStyle>
            <a:lvl1pPr>
              <a:defRPr>
                <a:solidFill>
                  <a:schemeClr val="bg1"/>
                </a:solidFill>
              </a:defRPr>
            </a:lvl1pPr>
          </a:lstStyle>
          <a:p>
            <a:endParaRPr lang="en-GB" sz="6000" dirty="0"/>
          </a:p>
        </p:txBody>
      </p:sp>
      <p:sp>
        <p:nvSpPr>
          <p:cNvPr id="11" name="Title 5"/>
          <p:cNvSpPr txBox="1">
            <a:spLocks/>
          </p:cNvSpPr>
          <p:nvPr userDrawn="1"/>
        </p:nvSpPr>
        <p:spPr>
          <a:xfrm>
            <a:off x="1045231" y="4715133"/>
            <a:ext cx="10247869" cy="1585049"/>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4200" b="1" i="0" kern="1200">
                <a:solidFill>
                  <a:schemeClr val="bg1"/>
                </a:solidFill>
                <a:latin typeface="+mj-lt"/>
                <a:ea typeface="+mj-ea"/>
                <a:cs typeface="+mj-cs"/>
              </a:defRPr>
            </a:lvl1pPr>
          </a:lstStyle>
          <a:p>
            <a:r>
              <a:rPr lang="en-GB" sz="1000" dirty="0">
                <a:latin typeface="+mn-lt"/>
              </a:rPr>
              <a:t>About the HFMA</a:t>
            </a:r>
          </a:p>
          <a:p>
            <a:pPr>
              <a:spcAft>
                <a:spcPts val="600"/>
              </a:spcAft>
            </a:pPr>
            <a:r>
              <a:rPr lang="en-GB" sz="1000" b="0" dirty="0">
                <a:latin typeface="+mn-lt"/>
              </a:rPr>
              <a:t>The Healthcare Financial Management Association (HFMA) is the UK representative body for finance professionals working in the NHS and the wider healthcare sector. Our aim is to support the NHS finance function, to promote good practice in financial management and to improve the general understanding of NHS finance issues.</a:t>
            </a:r>
          </a:p>
          <a:p>
            <a:pPr>
              <a:spcAft>
                <a:spcPts val="600"/>
              </a:spcAft>
            </a:pPr>
            <a:r>
              <a:rPr lang="en-GB" sz="1000" b="0" dirty="0">
                <a:latin typeface="+mn-lt"/>
              </a:rPr>
              <a:t>Our work is informed by a number of committees and special interest groups made up of healthcare finance practitioners. We publish numerous guides and briefings aimed at finance professionals, non-executive directors and non-finance staff. We also provide training and development opportunities – including a suite of web based learning modules – across all of these groups. </a:t>
            </a:r>
          </a:p>
          <a:p>
            <a:pPr>
              <a:spcAft>
                <a:spcPts val="600"/>
              </a:spcAft>
            </a:pPr>
            <a:endParaRPr lang="en-GB" sz="1000" b="0" dirty="0">
              <a:latin typeface="+mn-lt"/>
            </a:endParaRPr>
          </a:p>
          <a:p>
            <a:pPr>
              <a:spcAft>
                <a:spcPts val="600"/>
              </a:spcAft>
            </a:pPr>
            <a:r>
              <a:rPr lang="en-GB" sz="1800" dirty="0" err="1">
                <a:latin typeface="+mn-lt"/>
              </a:rPr>
              <a:t>www.hfma.org.uk</a:t>
            </a:r>
            <a:endParaRPr lang="en-GB" sz="1800" dirty="0">
              <a:latin typeface="+mn-lt"/>
            </a:endParaRPr>
          </a:p>
        </p:txBody>
      </p:sp>
      <p:pic>
        <p:nvPicPr>
          <p:cNvPr id="10" name="Picture 9">
            <a:extLst>
              <a:ext uri="{FF2B5EF4-FFF2-40B4-BE49-F238E27FC236}">
                <a16:creationId xmlns:a16="http://schemas.microsoft.com/office/drawing/2014/main" id="{DA27EB30-5ADC-4F80-AB8B-ECC351B49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80021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F3EA97-AAF3-4A31-8DEB-0FA271BADC68}" type="datetimeFigureOut">
              <a:rPr lang="en-US" smtClean="0"/>
              <a:pPr/>
              <a:t>2/17/2023</a:t>
            </a:fld>
            <a:endParaRPr lang="en-US"/>
          </a:p>
        </p:txBody>
      </p:sp>
      <p:sp>
        <p:nvSpPr>
          <p:cNvPr id="6" name="Slide Number Placeholder 5"/>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3EA97-AAF3-4A31-8DEB-0FA271BADC68}" type="datetimeFigureOut">
              <a:rPr lang="en-US" smtClean="0"/>
              <a:pPr/>
              <a:t>2/17/2023</a:t>
            </a:fld>
            <a:endParaRPr lang="en-US"/>
          </a:p>
        </p:txBody>
      </p:sp>
      <p:sp>
        <p:nvSpPr>
          <p:cNvPr id="6" name="Slide Number Placeholder 5"/>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F3EA97-AAF3-4A31-8DEB-0FA271BADC68}" type="datetimeFigureOut">
              <a:rPr lang="en-US" smtClean="0"/>
              <a:pPr/>
              <a:t>2/17/2023</a:t>
            </a:fld>
            <a:endParaRPr lang="en-US"/>
          </a:p>
        </p:txBody>
      </p:sp>
      <p:sp>
        <p:nvSpPr>
          <p:cNvPr id="7" name="Slide Number Placeholder 6"/>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F3EA97-AAF3-4A31-8DEB-0FA271BADC68}" type="datetimeFigureOut">
              <a:rPr lang="en-US" smtClean="0"/>
              <a:pPr/>
              <a:t>2/17/2023</a:t>
            </a:fld>
            <a:endParaRPr lang="en-US"/>
          </a:p>
        </p:txBody>
      </p:sp>
      <p:sp>
        <p:nvSpPr>
          <p:cNvPr id="9" name="Slide Number Placeholder 8"/>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F3EA97-AAF3-4A31-8DEB-0FA271BADC68}" type="datetimeFigureOut">
              <a:rPr lang="en-US" smtClean="0"/>
              <a:pPr/>
              <a:t>2/17/2023</a:t>
            </a:fld>
            <a:endParaRPr lang="en-US"/>
          </a:p>
        </p:txBody>
      </p:sp>
      <p:sp>
        <p:nvSpPr>
          <p:cNvPr id="5" name="Slide Number Placeholder 4"/>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3EA97-AAF3-4A31-8DEB-0FA271BADC68}" type="datetimeFigureOut">
              <a:rPr lang="en-US" smtClean="0"/>
              <a:pPr/>
              <a:t>2/17/2023</a:t>
            </a:fld>
            <a:endParaRPr lang="en-US"/>
          </a:p>
        </p:txBody>
      </p:sp>
      <p:sp>
        <p:nvSpPr>
          <p:cNvPr id="3" name="Footer Placeholder 2"/>
          <p:cNvSpPr>
            <a:spLocks noGrp="1"/>
          </p:cNvSpPr>
          <p:nvPr>
            <p:ph type="ftr" sz="quarter" idx="11"/>
          </p:nvPr>
        </p:nvSpPr>
        <p:spPr>
          <a:xfrm>
            <a:off x="4463819" y="6237313"/>
            <a:ext cx="5088565" cy="483365"/>
          </a:xfrm>
          <a:prstGeom prst="rect">
            <a:avLst/>
          </a:prstGeom>
        </p:spPr>
        <p:txBody>
          <a:bodyPr/>
          <a:lstStyle/>
          <a:p>
            <a:endParaRPr lang="en-US"/>
          </a:p>
        </p:txBody>
      </p:sp>
      <p:sp>
        <p:nvSpPr>
          <p:cNvPr id="4" name="Slide Number Placeholder 3"/>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3EA97-AAF3-4A31-8DEB-0FA271BADC68}" type="datetimeFigureOut">
              <a:rPr lang="en-US" smtClean="0"/>
              <a:pPr/>
              <a:t>2/17/2023</a:t>
            </a:fld>
            <a:endParaRPr lang="en-US"/>
          </a:p>
        </p:txBody>
      </p:sp>
      <p:sp>
        <p:nvSpPr>
          <p:cNvPr id="7" name="Slide Number Placeholder 6"/>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3EA97-AAF3-4A31-8DEB-0FA271BADC68}" type="datetimeFigureOut">
              <a:rPr lang="en-US" smtClean="0"/>
              <a:pPr/>
              <a:t>2/17/2023</a:t>
            </a:fld>
            <a:endParaRPr lang="en-US"/>
          </a:p>
        </p:txBody>
      </p:sp>
      <p:sp>
        <p:nvSpPr>
          <p:cNvPr id="7" name="Slide Number Placeholder 6"/>
          <p:cNvSpPr>
            <a:spLocks noGrp="1"/>
          </p:cNvSpPr>
          <p:nvPr>
            <p:ph type="sldNum" sz="quarter" idx="12"/>
          </p:nvPr>
        </p:nvSpPr>
        <p:spPr>
          <a:xfrm>
            <a:off x="10836043" y="6597352"/>
            <a:ext cx="1308629" cy="254164"/>
          </a:xfrm>
          <a:prstGeom prst="rect">
            <a:avLst/>
          </a:prstGeom>
        </p:spPr>
        <p:txBody>
          <a:bodyPr/>
          <a:lstStyle/>
          <a:p>
            <a:fld id="{0BDBE54B-909B-4B37-9EEA-7C069105F7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8592277" y="6309320"/>
            <a:ext cx="3599723" cy="548680"/>
          </a:xfrm>
          <a:prstGeom prst="rect">
            <a:avLst/>
          </a:prstGeom>
          <a:gradFill>
            <a:gsLst>
              <a:gs pos="0">
                <a:schemeClr val="bg1"/>
              </a:gs>
              <a:gs pos="13000">
                <a:schemeClr val="accent5">
                  <a:lumMod val="75000"/>
                </a:schemeClr>
              </a:gs>
              <a:gs pos="100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0" y="6309320"/>
            <a:ext cx="8496267" cy="548680"/>
          </a:xfrm>
          <a:prstGeom prst="rect">
            <a:avLst/>
          </a:prstGeom>
          <a:gradFill>
            <a:gsLst>
              <a:gs pos="0">
                <a:schemeClr val="accent5">
                  <a:lumMod val="50000"/>
                </a:schemeClr>
              </a:gs>
              <a:gs pos="83000">
                <a:schemeClr val="accent5">
                  <a:lumMod val="7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60648"/>
            <a:ext cx="10972800" cy="2448272"/>
          </a:xfrm>
          <a:prstGeom prst="rect">
            <a:avLst/>
          </a:prstGeom>
        </p:spPr>
        <p:txBody>
          <a:bodyPr vert="horz" lIns="91440" tIns="45720" rIns="91440" bIns="45720" rtlCol="0" anchor="ctr">
            <a:normAutofit/>
          </a:bodyPr>
          <a:lstStyle/>
          <a:p>
            <a:r>
              <a:rPr lang="en-GB" sz="3600" dirty="0"/>
              <a:t>Proactive management of service capacity and workforce in oncology clinics: a Velindre Cancer Centre example</a:t>
            </a:r>
            <a:endParaRPr lang="en-US" dirty="0"/>
          </a:p>
        </p:txBody>
      </p:sp>
      <p:sp>
        <p:nvSpPr>
          <p:cNvPr id="3" name="Text Placeholder 2"/>
          <p:cNvSpPr>
            <a:spLocks noGrp="1"/>
          </p:cNvSpPr>
          <p:nvPr>
            <p:ph type="body" idx="1"/>
          </p:nvPr>
        </p:nvSpPr>
        <p:spPr>
          <a:xfrm>
            <a:off x="609600" y="3284984"/>
            <a:ext cx="10972800" cy="2688773"/>
          </a:xfrm>
          <a:prstGeom prst="rect">
            <a:avLst/>
          </a:prstGeom>
        </p:spPr>
        <p:txBody>
          <a:bodyPr vert="horz" lIns="91440" tIns="45720" rIns="91440" bIns="45720" rtlCol="0">
            <a:normAutofit/>
          </a:bodyPr>
          <a:lstStyle/>
          <a:p>
            <a:r>
              <a:rPr lang="en-GB" dirty="0"/>
              <a:t>Tej Quine </a:t>
            </a:r>
          </a:p>
          <a:p>
            <a:r>
              <a:rPr lang="en-GB" sz="2400" dirty="0"/>
              <a:t>SACT Service Development Manager, Advanced Nurse Practitioner, Independent Prescriber, </a:t>
            </a:r>
          </a:p>
          <a:p>
            <a:r>
              <a:rPr lang="en-GB" sz="2400" dirty="0"/>
              <a:t>Breast Oncology Unit, Velindre Cancer Centre, Cardiff, Wales</a:t>
            </a:r>
          </a:p>
          <a:p>
            <a:pPr lvl="0"/>
            <a:endParaRPr lang="en-US" dirty="0"/>
          </a:p>
        </p:txBody>
      </p:sp>
      <p:sp>
        <p:nvSpPr>
          <p:cNvPr id="4" name="Date Placeholder 3"/>
          <p:cNvSpPr>
            <a:spLocks noGrp="1"/>
          </p:cNvSpPr>
          <p:nvPr>
            <p:ph type="dt" sz="half" idx="2"/>
          </p:nvPr>
        </p:nvSpPr>
        <p:spPr>
          <a:xfrm>
            <a:off x="5480475" y="6597352"/>
            <a:ext cx="999568" cy="259172"/>
          </a:xfrm>
          <a:prstGeom prst="rect">
            <a:avLst/>
          </a:prstGeom>
        </p:spPr>
        <p:txBody>
          <a:bodyPr vert="horz" lIns="91440" tIns="45720" rIns="91440" bIns="45720" rtlCol="0" anchor="ctr"/>
          <a:lstStyle>
            <a:lvl1pPr algn="l">
              <a:defRPr sz="1000">
                <a:solidFill>
                  <a:schemeClr val="bg1"/>
                </a:solidFill>
              </a:defRPr>
            </a:lvl1pPr>
          </a:lstStyle>
          <a:p>
            <a:fld id="{8BF3EA97-AAF3-4A31-8DEB-0FA271BADC68}" type="datetimeFigureOut">
              <a:rPr lang="en-US" smtClean="0"/>
              <a:pPr/>
              <a:t>2/17/2023</a:t>
            </a:fld>
            <a:endParaRPr lang="en-US" dirty="0"/>
          </a:p>
        </p:txBody>
      </p:sp>
      <p:sp>
        <p:nvSpPr>
          <p:cNvPr id="28" name="Rectangle 27"/>
          <p:cNvSpPr/>
          <p:nvPr/>
        </p:nvSpPr>
        <p:spPr>
          <a:xfrm rot="10800000">
            <a:off x="3311691" y="-1"/>
            <a:ext cx="8880309" cy="84668"/>
          </a:xfrm>
          <a:prstGeom prst="rect">
            <a:avLst/>
          </a:prstGeom>
          <a:gradFill>
            <a:gsLst>
              <a:gs pos="0">
                <a:srgbClr val="00B0F0"/>
              </a:gs>
              <a:gs pos="100000">
                <a:srgbClr val="1FB418">
                  <a:tint val="44500"/>
                  <a:satMod val="160000"/>
                  <a:alpha val="0"/>
                </a:srgbClr>
              </a:gs>
              <a:gs pos="100000">
                <a:srgbClr val="1FB418">
                  <a:tint val="23500"/>
                  <a:satMod val="1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0" y="0"/>
            <a:ext cx="3311691" cy="84668"/>
          </a:xfrm>
          <a:prstGeom prst="rect">
            <a:avLst/>
          </a:prstGeom>
          <a:gradFill flip="none" rotWithShape="1">
            <a:gsLst>
              <a:gs pos="0">
                <a:srgbClr val="00BED2"/>
              </a:gs>
              <a:gs pos="100000">
                <a:srgbClr val="1FB418">
                  <a:tint val="44500"/>
                  <a:satMod val="160000"/>
                  <a:alpha val="0"/>
                </a:srgbClr>
              </a:gs>
              <a:gs pos="100000">
                <a:srgbClr val="1FB418">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VCC-Logo(Wht)(png).png"/>
          <p:cNvPicPr>
            <a:picLocks noChangeAspect="1"/>
          </p:cNvPicPr>
          <p:nvPr userDrawn="1"/>
        </p:nvPicPr>
        <p:blipFill>
          <a:blip r:embed="rId13" cstate="print"/>
          <a:stretch>
            <a:fillRect/>
          </a:stretch>
        </p:blipFill>
        <p:spPr>
          <a:xfrm>
            <a:off x="671397" y="6330427"/>
            <a:ext cx="2112235" cy="510639"/>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00456" y="6342617"/>
            <a:ext cx="1642322" cy="4820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b="1" kern="1200">
          <a:solidFill>
            <a:schemeClr val="accent5">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accent5">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5">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5">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16004" y="853912"/>
            <a:ext cx="10559995" cy="53860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816004" y="1754909"/>
            <a:ext cx="10559995" cy="411141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0895997" y="6253671"/>
            <a:ext cx="480000" cy="138499"/>
          </a:xfrm>
          <a:prstGeom prst="rect">
            <a:avLst/>
          </a:prstGeom>
        </p:spPr>
        <p:txBody>
          <a:bodyPr vert="horz" lIns="0" tIns="0" rIns="0" bIns="0" rtlCol="0" anchor="ctr">
            <a:spAutoFit/>
          </a:bodyPr>
          <a:lstStyle>
            <a:lvl1pPr algn="r">
              <a:defRPr sz="900" b="1">
                <a:solidFill>
                  <a:srgbClr val="FFFFFF"/>
                </a:solidFill>
              </a:defRPr>
            </a:lvl1pPr>
          </a:lstStyle>
          <a:p>
            <a:fld id="{9133D5B8-6419-7E4E-B490-0DDAD13A1115}" type="slidenum">
              <a:rPr lang="en-US" smtClean="0"/>
              <a:pPr/>
              <a:t>‹#›</a:t>
            </a:fld>
            <a:endParaRPr lang="en-US" dirty="0"/>
          </a:p>
        </p:txBody>
      </p:sp>
      <p:pic>
        <p:nvPicPr>
          <p:cNvPr id="13" name="Picture 12"/>
          <p:cNvPicPr>
            <a:picLocks noChangeAspect="1"/>
          </p:cNvPicPr>
          <p:nvPr/>
        </p:nvPicPr>
        <p:blipFill>
          <a:blip r:embed="rId8"/>
          <a:srcRect/>
          <a:stretch/>
        </p:blipFill>
        <p:spPr>
          <a:xfrm>
            <a:off x="841724" y="6196917"/>
            <a:ext cx="210857" cy="252000"/>
          </a:xfrm>
          <a:prstGeom prst="rect">
            <a:avLst/>
          </a:prstGeom>
        </p:spPr>
      </p:pic>
      <p:sp>
        <p:nvSpPr>
          <p:cNvPr id="14" name="Footer Placeholder 3"/>
          <p:cNvSpPr txBox="1">
            <a:spLocks/>
          </p:cNvSpPr>
          <p:nvPr/>
        </p:nvSpPr>
        <p:spPr>
          <a:xfrm>
            <a:off x="1271541" y="6253671"/>
            <a:ext cx="4560000" cy="138499"/>
          </a:xfrm>
          <a:prstGeom prst="rect">
            <a:avLst/>
          </a:prstGeom>
        </p:spPr>
        <p:txBody>
          <a:bodyPr vert="horz" lIns="0" tIns="0" rIns="0" bIns="0" rtlCol="0" anchor="t" anchorCtr="0">
            <a:spAutoFit/>
          </a:bodyPr>
          <a:lstStyle>
            <a:defPPr>
              <a:defRPr lang="en-US"/>
            </a:defPPr>
            <a:lvl1pPr marL="0" algn="l" defTabSz="457200" rtl="0" eaLnBrk="1" latinLnBrk="0" hangingPunct="1">
              <a:defRPr sz="9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rgbClr val="FFFFFF"/>
                </a:solidFill>
              </a:rPr>
              <a:t>HFMA identifier</a:t>
            </a:r>
          </a:p>
        </p:txBody>
      </p:sp>
      <p:cxnSp>
        <p:nvCxnSpPr>
          <p:cNvPr id="15" name="Straight Connector 14"/>
          <p:cNvCxnSpPr/>
          <p:nvPr/>
        </p:nvCxnSpPr>
        <p:spPr>
          <a:xfrm>
            <a:off x="816004" y="5995939"/>
            <a:ext cx="10559995"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Footer Placeholder 3"/>
          <p:cNvSpPr>
            <a:spLocks noGrp="1"/>
          </p:cNvSpPr>
          <p:nvPr>
            <p:ph type="ftr" sz="quarter" idx="3"/>
          </p:nvPr>
        </p:nvSpPr>
        <p:spPr>
          <a:xfrm>
            <a:off x="3695997" y="6253671"/>
            <a:ext cx="7200000" cy="138499"/>
          </a:xfrm>
          <a:prstGeom prst="rect">
            <a:avLst/>
          </a:prstGeom>
        </p:spPr>
        <p:txBody>
          <a:bodyPr vert="horz" lIns="0" tIns="0" rIns="0" bIns="0" rtlCol="0" anchor="t" anchorCtr="0">
            <a:spAutoFit/>
          </a:bodyPr>
          <a:lstStyle>
            <a:lvl1pPr algn="r">
              <a:defRPr sz="900">
                <a:solidFill>
                  <a:srgbClr val="FFFFFF"/>
                </a:solidFill>
              </a:defRPr>
            </a:lvl1pPr>
          </a:lstStyle>
          <a:p>
            <a:r>
              <a:rPr lang="en-US" dirty="0"/>
              <a:t>Subtitle to go here</a:t>
            </a:r>
          </a:p>
        </p:txBody>
      </p:sp>
    </p:spTree>
    <p:extLst>
      <p:ext uri="{BB962C8B-B14F-4D97-AF65-F5344CB8AC3E}">
        <p14:creationId xmlns:p14="http://schemas.microsoft.com/office/powerpoint/2010/main" val="3454509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457200" rtl="0" eaLnBrk="1" latinLnBrk="0" hangingPunct="1">
        <a:spcBef>
          <a:spcPct val="0"/>
        </a:spcBef>
        <a:buNone/>
        <a:defRPr sz="3500" b="1" i="0" kern="1200">
          <a:solidFill>
            <a:schemeClr val="bg1"/>
          </a:solidFill>
          <a:latin typeface="+mj-lt"/>
          <a:ea typeface="+mj-ea"/>
          <a:cs typeface="+mj-cs"/>
        </a:defRPr>
      </a:lvl1pPr>
    </p:titleStyle>
    <p:bodyStyle>
      <a:lvl1pPr marL="270000" indent="-262800" algn="l" defTabSz="457200" rtl="0" eaLnBrk="1" latinLnBrk="0" hangingPunct="1">
        <a:spcBef>
          <a:spcPts val="300"/>
        </a:spcBef>
        <a:spcAft>
          <a:spcPts val="600"/>
        </a:spcAft>
        <a:buClr>
          <a:schemeClr val="bg1"/>
        </a:buClr>
        <a:buSzPct val="150000"/>
        <a:buFont typeface="Arial" panose="020B0604020202020204" pitchFamily="34" charset="0"/>
        <a:buChar char="•"/>
        <a:defRPr sz="1400" kern="1200">
          <a:solidFill>
            <a:schemeClr val="bg1"/>
          </a:solidFill>
          <a:latin typeface="+mn-lt"/>
          <a:ea typeface="+mn-ea"/>
          <a:cs typeface="+mn-cs"/>
        </a:defRPr>
      </a:lvl1pPr>
      <a:lvl2pPr marL="504000" indent="-216000" algn="l" defTabSz="457200" rtl="0" eaLnBrk="1" latinLnBrk="0" hangingPunct="1">
        <a:spcBef>
          <a:spcPts val="300"/>
        </a:spcBef>
        <a:spcAft>
          <a:spcPts val="600"/>
        </a:spcAft>
        <a:buClr>
          <a:schemeClr val="bg1"/>
        </a:buClr>
        <a:buSzPct val="120000"/>
        <a:buFont typeface="Arial"/>
        <a:buChar char="•"/>
        <a:defRPr sz="1400" kern="1200">
          <a:solidFill>
            <a:schemeClr val="bg1"/>
          </a:solidFill>
          <a:latin typeface="+mn-lt"/>
          <a:ea typeface="+mn-ea"/>
          <a:cs typeface="+mn-cs"/>
        </a:defRPr>
      </a:lvl2pPr>
      <a:lvl3pPr marL="720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3pPr>
      <a:lvl4pPr marL="936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4pPr>
      <a:lvl5pPr marL="1152000" indent="-216000" algn="l" defTabSz="457200" rtl="0" eaLnBrk="1" latinLnBrk="0" hangingPunct="1">
        <a:spcBef>
          <a:spcPts val="300"/>
        </a:spcBef>
        <a:spcAft>
          <a:spcPts val="600"/>
        </a:spcAft>
        <a:buSzPct val="120000"/>
        <a:buFont typeface="Arial"/>
        <a:buChar char="•"/>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B69932-E0FF-9F87-062A-CB94CF071C5F}"/>
              </a:ext>
            </a:extLst>
          </p:cNvPr>
          <p:cNvSpPr/>
          <p:nvPr/>
        </p:nvSpPr>
        <p:spPr>
          <a:xfrm>
            <a:off x="-8878" y="-8878"/>
            <a:ext cx="12200878" cy="6868005"/>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Picture Placeholder 16">
            <a:extLst>
              <a:ext uri="{FF2B5EF4-FFF2-40B4-BE49-F238E27FC236}">
                <a16:creationId xmlns:a16="http://schemas.microsoft.com/office/drawing/2014/main" id="{5B3302AC-8422-4A6A-BD55-D291BEB9CCD0}"/>
              </a:ext>
            </a:extLst>
          </p:cNvPr>
          <p:cNvPicPr>
            <a:picLocks noGrp="1" noChangeAspect="1"/>
          </p:cNvPicPr>
          <p:nvPr>
            <p:ph type="pic" sz="quarter" idx="11"/>
          </p:nvPr>
        </p:nvPicPr>
        <p:blipFill rotWithShape="1">
          <a:blip r:embed="rId2"/>
          <a:srcRect b="15860"/>
          <a:stretch/>
        </p:blipFill>
        <p:spPr>
          <a:xfrm>
            <a:off x="6942175" y="3347402"/>
            <a:ext cx="4173661" cy="3511725"/>
          </a:xfrm>
        </p:spPr>
      </p:pic>
      <p:sp>
        <p:nvSpPr>
          <p:cNvPr id="10" name="Title 9">
            <a:extLst>
              <a:ext uri="{FF2B5EF4-FFF2-40B4-BE49-F238E27FC236}">
                <a16:creationId xmlns:a16="http://schemas.microsoft.com/office/drawing/2014/main" id="{5D67E88C-5267-4CDB-A4D5-AC902833D6AD}"/>
              </a:ext>
            </a:extLst>
          </p:cNvPr>
          <p:cNvSpPr>
            <a:spLocks noGrp="1"/>
          </p:cNvSpPr>
          <p:nvPr>
            <p:ph type="ctrTitle"/>
          </p:nvPr>
        </p:nvSpPr>
        <p:spPr>
          <a:xfrm>
            <a:off x="1297335" y="2744261"/>
            <a:ext cx="6861243" cy="984885"/>
          </a:xfrm>
        </p:spPr>
        <p:txBody>
          <a:bodyPr/>
          <a:lstStyle/>
          <a:p>
            <a:r>
              <a:rPr lang="en-GB" sz="3200" dirty="0"/>
              <a:t>The Velindre Virtually Assessed Patient Clinic </a:t>
            </a:r>
          </a:p>
        </p:txBody>
      </p:sp>
      <p:sp>
        <p:nvSpPr>
          <p:cNvPr id="11" name="Subtitle 10">
            <a:extLst>
              <a:ext uri="{FF2B5EF4-FFF2-40B4-BE49-F238E27FC236}">
                <a16:creationId xmlns:a16="http://schemas.microsoft.com/office/drawing/2014/main" id="{2DE4B81C-2607-43DE-925D-B7C7F7AFBFAE}"/>
              </a:ext>
            </a:extLst>
          </p:cNvPr>
          <p:cNvSpPr>
            <a:spLocks noGrp="1"/>
          </p:cNvSpPr>
          <p:nvPr>
            <p:ph type="subTitle" idx="1"/>
          </p:nvPr>
        </p:nvSpPr>
        <p:spPr>
          <a:xfrm>
            <a:off x="1303868" y="4095115"/>
            <a:ext cx="5282879" cy="369332"/>
          </a:xfrm>
        </p:spPr>
        <p:txBody>
          <a:bodyPr/>
          <a:lstStyle/>
          <a:p>
            <a:r>
              <a:rPr lang="en-GB" sz="2400" dirty="0"/>
              <a:t>17th February 2023 at 13:30</a:t>
            </a:r>
          </a:p>
        </p:txBody>
      </p:sp>
      <p:sp>
        <p:nvSpPr>
          <p:cNvPr id="12" name="Text Placeholder 11">
            <a:extLst>
              <a:ext uri="{FF2B5EF4-FFF2-40B4-BE49-F238E27FC236}">
                <a16:creationId xmlns:a16="http://schemas.microsoft.com/office/drawing/2014/main" id="{CD74AB03-4E99-4262-A087-559081DD8F2F}"/>
              </a:ext>
            </a:extLst>
          </p:cNvPr>
          <p:cNvSpPr>
            <a:spLocks noGrp="1"/>
          </p:cNvSpPr>
          <p:nvPr>
            <p:ph type="body" sz="quarter" idx="10"/>
          </p:nvPr>
        </p:nvSpPr>
        <p:spPr>
          <a:xfrm>
            <a:off x="1303868" y="5080000"/>
            <a:ext cx="5540815" cy="1785104"/>
          </a:xfrm>
        </p:spPr>
        <p:txBody>
          <a:bodyPr/>
          <a:lstStyle/>
          <a:p>
            <a:r>
              <a:rPr lang="en-GB" sz="1600" dirty="0">
                <a:effectLst/>
                <a:latin typeface="Arial" panose="020B0604020202020204" pitchFamily="34" charset="0"/>
                <a:ea typeface="SimSun" panose="02010600030101010101" pitchFamily="2" charset="-122"/>
                <a:cs typeface="Times New Roman" panose="02020603050405020304" pitchFamily="18" charset="0"/>
              </a:rPr>
              <a:t>Speakers: </a:t>
            </a:r>
            <a:r>
              <a:rPr lang="en-GB" sz="1600" dirty="0">
                <a:latin typeface="Arial" panose="020B0604020202020204" pitchFamily="34" charset="0"/>
                <a:ea typeface="SimSun" panose="02010600030101010101" pitchFamily="2" charset="-122"/>
                <a:cs typeface="Times New Roman" panose="02020603050405020304" pitchFamily="18" charset="0"/>
              </a:rPr>
              <a:t>Tej Quine, Advanced Nurse Practitioner at </a:t>
            </a:r>
            <a:r>
              <a:rPr lang="en-US" sz="1600" dirty="0">
                <a:latin typeface="Arial" panose="020B0604020202020204" pitchFamily="34" charset="0"/>
                <a:ea typeface="SimSun" panose="02010600030101010101" pitchFamily="2" charset="-122"/>
                <a:cs typeface="Times New Roman" panose="02020603050405020304" pitchFamily="18" charset="0"/>
              </a:rPr>
              <a:t>Velindre Cancer Centre and </a:t>
            </a:r>
            <a:r>
              <a:rPr lang="en-GB" sz="1600" dirty="0">
                <a:latin typeface="Arial" panose="020B0604020202020204" pitchFamily="34" charset="0"/>
                <a:ea typeface="SimSun" panose="02010600030101010101" pitchFamily="2" charset="-122"/>
                <a:cs typeface="Times New Roman" panose="02020603050405020304" pitchFamily="18" charset="0"/>
              </a:rPr>
              <a:t>Michael Stone, Service Improvement and Costing Accountant at </a:t>
            </a:r>
            <a:r>
              <a:rPr lang="en-US" sz="1600" dirty="0">
                <a:latin typeface="Arial" panose="020B0604020202020204" pitchFamily="34" charset="0"/>
                <a:ea typeface="SimSun" panose="02010600030101010101" pitchFamily="2" charset="-122"/>
                <a:cs typeface="Times New Roman" panose="02020603050405020304" pitchFamily="18" charset="0"/>
              </a:rPr>
              <a:t>Velindre University NHS Trust</a:t>
            </a:r>
          </a:p>
          <a:p>
            <a:endParaRPr lang="en-US" sz="1600" dirty="0">
              <a:latin typeface="Arial" panose="020B0604020202020204" pitchFamily="34" charset="0"/>
              <a:ea typeface="SimSun" panose="02010600030101010101" pitchFamily="2" charset="-122"/>
              <a:cs typeface="Times New Roman" panose="02020603050405020304" pitchFamily="18" charset="0"/>
            </a:endParaRPr>
          </a:p>
          <a:p>
            <a:r>
              <a:rPr lang="en-US" sz="1600" dirty="0">
                <a:latin typeface="Arial" panose="020B0604020202020204" pitchFamily="34" charset="0"/>
                <a:ea typeface="SimSun" panose="02010600030101010101" pitchFamily="2" charset="-122"/>
                <a:cs typeface="Times New Roman" panose="02020603050405020304" pitchFamily="18" charset="0"/>
              </a:rPr>
              <a:t>Chair: Derek Lindsay, Director of Finance at NHS Ayrshire and </a:t>
            </a:r>
            <a:r>
              <a:rPr lang="en-US" sz="1600" dirty="0" err="1">
                <a:latin typeface="Arial" panose="020B0604020202020204" pitchFamily="34" charset="0"/>
                <a:ea typeface="SimSun" panose="02010600030101010101" pitchFamily="2" charset="-122"/>
                <a:cs typeface="Times New Roman" panose="02020603050405020304" pitchFamily="18" charset="0"/>
              </a:rPr>
              <a:t>Arran</a:t>
            </a:r>
            <a:endParaRPr lang="en-GB" sz="1600" dirty="0">
              <a:latin typeface="Arial" panose="020B0604020202020204" pitchFamily="34" charset="0"/>
              <a:ea typeface="SimSun" panose="02010600030101010101" pitchFamily="2" charset="-122"/>
              <a:cs typeface="Times New Roman" panose="02020603050405020304" pitchFamily="18" charset="0"/>
            </a:endParaRPr>
          </a:p>
          <a:p>
            <a:endParaRPr lang="en-GB" sz="1600" dirty="0">
              <a:latin typeface="Arial" panose="020B0604020202020204" pitchFamily="34" charset="0"/>
              <a:ea typeface="SimSu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61BF9832-4CFB-5CED-8BAC-8D1573E9E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9742" y="625182"/>
            <a:ext cx="1258824" cy="1258824"/>
          </a:xfrm>
          <a:prstGeom prst="rect">
            <a:avLst/>
          </a:prstGeom>
        </p:spPr>
      </p:pic>
    </p:spTree>
    <p:extLst>
      <p:ext uri="{BB962C8B-B14F-4D97-AF65-F5344CB8AC3E}">
        <p14:creationId xmlns:p14="http://schemas.microsoft.com/office/powerpoint/2010/main" val="82586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60648"/>
            <a:ext cx="10972800" cy="1152128"/>
          </a:xfrm>
        </p:spPr>
        <p:txBody>
          <a:bodyPr/>
          <a:lstStyle/>
          <a:p>
            <a:r>
              <a:rPr lang="en-GB" dirty="0"/>
              <a:t>VAP Evaluation </a:t>
            </a:r>
          </a:p>
        </p:txBody>
      </p:sp>
      <p:sp>
        <p:nvSpPr>
          <p:cNvPr id="4" name="Content Placeholder 3"/>
          <p:cNvSpPr>
            <a:spLocks noGrp="1"/>
          </p:cNvSpPr>
          <p:nvPr>
            <p:ph idx="1"/>
          </p:nvPr>
        </p:nvSpPr>
        <p:spPr>
          <a:xfrm>
            <a:off x="609600" y="1772816"/>
            <a:ext cx="10972800" cy="4200941"/>
          </a:xfrm>
        </p:spPr>
        <p:txBody>
          <a:bodyPr>
            <a:normAutofit/>
          </a:bodyPr>
          <a:lstStyle/>
          <a:p>
            <a:pPr lvl="0"/>
            <a:r>
              <a:rPr lang="en-GB" sz="2000" dirty="0"/>
              <a:t>Enabled clinical prioritisation – allowing consultant/NMP expertise to be concentrated on those patients whose needs are the greatest</a:t>
            </a:r>
          </a:p>
          <a:p>
            <a:pPr lvl="0">
              <a:lnSpc>
                <a:spcPct val="100000"/>
              </a:lnSpc>
              <a:spcBef>
                <a:spcPts val="1800"/>
              </a:spcBef>
            </a:pPr>
            <a:r>
              <a:rPr lang="en-GB" sz="2000" dirty="0"/>
              <a:t>Reduced the disruption to patients’ lives by using virtual assessments</a:t>
            </a:r>
          </a:p>
          <a:p>
            <a:pPr lvl="0">
              <a:lnSpc>
                <a:spcPct val="100000"/>
              </a:lnSpc>
              <a:spcBef>
                <a:spcPts val="1800"/>
              </a:spcBef>
            </a:pPr>
            <a:r>
              <a:rPr lang="en-GB" sz="2000" dirty="0"/>
              <a:t>Improved patient flow by de-coupling clinic days to SACT administration days</a:t>
            </a:r>
          </a:p>
          <a:p>
            <a:pPr lvl="0">
              <a:lnSpc>
                <a:spcPct val="100000"/>
              </a:lnSpc>
              <a:spcBef>
                <a:spcPts val="1800"/>
              </a:spcBef>
            </a:pPr>
            <a:r>
              <a:rPr lang="en-GB" sz="2000" dirty="0"/>
              <a:t>Reduced the need for parking spaces / outpatient space</a:t>
            </a:r>
          </a:p>
          <a:p>
            <a:pPr lvl="0">
              <a:lnSpc>
                <a:spcPct val="100000"/>
              </a:lnSpc>
              <a:spcBef>
                <a:spcPts val="1800"/>
              </a:spcBef>
            </a:pPr>
            <a:r>
              <a:rPr lang="en-GB" sz="2000" dirty="0"/>
              <a:t>Helped reduce the growth in the size of consultant clinics reducing staff stress</a:t>
            </a:r>
          </a:p>
          <a:p>
            <a:pPr lvl="0">
              <a:lnSpc>
                <a:spcPct val="100000"/>
              </a:lnSpc>
              <a:spcBef>
                <a:spcPts val="1800"/>
              </a:spcBef>
            </a:pPr>
            <a:r>
              <a:rPr lang="en-GB" sz="2000" dirty="0"/>
              <a:t>Enabled social distancing during </a:t>
            </a:r>
            <a:r>
              <a:rPr lang="en-GB" sz="2000" dirty="0" err="1"/>
              <a:t>covid</a:t>
            </a:r>
            <a:r>
              <a:rPr lang="en-GB" sz="2000" dirty="0"/>
              <a:t> times.</a:t>
            </a:r>
          </a:p>
        </p:txBody>
      </p:sp>
    </p:spTree>
    <p:extLst>
      <p:ext uri="{BB962C8B-B14F-4D97-AF65-F5344CB8AC3E}">
        <p14:creationId xmlns:p14="http://schemas.microsoft.com/office/powerpoint/2010/main" val="164757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800200"/>
          </a:xfrm>
        </p:spPr>
        <p:txBody>
          <a:bodyPr/>
          <a:lstStyle/>
          <a:p>
            <a:r>
              <a:rPr lang="en-GB" dirty="0"/>
              <a:t>Horizon scanning </a:t>
            </a:r>
          </a:p>
        </p:txBody>
      </p:sp>
      <p:sp>
        <p:nvSpPr>
          <p:cNvPr id="3" name="Content Placeholder 2"/>
          <p:cNvSpPr>
            <a:spLocks noGrp="1"/>
          </p:cNvSpPr>
          <p:nvPr>
            <p:ph idx="1"/>
          </p:nvPr>
        </p:nvSpPr>
        <p:spPr/>
        <p:txBody>
          <a:bodyPr/>
          <a:lstStyle/>
          <a:p>
            <a:r>
              <a:rPr lang="en-GB" dirty="0">
                <a:solidFill>
                  <a:schemeClr val="accent1">
                    <a:lumMod val="50000"/>
                  </a:schemeClr>
                </a:solidFill>
              </a:rPr>
              <a:t>Expand VAP (increase referrals from existing cancer sites)</a:t>
            </a:r>
          </a:p>
          <a:p>
            <a:pPr>
              <a:lnSpc>
                <a:spcPct val="100000"/>
              </a:lnSpc>
              <a:spcBef>
                <a:spcPts val="1800"/>
              </a:spcBef>
            </a:pPr>
            <a:r>
              <a:rPr lang="en-GB" dirty="0"/>
              <a:t>New oncology sites (UGI/lung/ CUP )</a:t>
            </a:r>
          </a:p>
          <a:p>
            <a:pPr>
              <a:lnSpc>
                <a:spcPct val="100000"/>
              </a:lnSpc>
              <a:spcBef>
                <a:spcPts val="1800"/>
              </a:spcBef>
            </a:pPr>
            <a:r>
              <a:rPr lang="en-GB" dirty="0"/>
              <a:t>Develop and trial the VAP app for smart phones</a:t>
            </a:r>
          </a:p>
          <a:p>
            <a:endParaRPr lang="en-GB" dirty="0"/>
          </a:p>
        </p:txBody>
      </p:sp>
    </p:spTree>
    <p:extLst>
      <p:ext uri="{BB962C8B-B14F-4D97-AF65-F5344CB8AC3E}">
        <p14:creationId xmlns:p14="http://schemas.microsoft.com/office/powerpoint/2010/main" val="355269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Velindre Cancer Centre</a:t>
            </a:r>
            <a:br>
              <a:rPr lang="en-US" dirty="0"/>
            </a:br>
            <a:r>
              <a:rPr lang="en-US" dirty="0"/>
              <a:t>Virtually Assessed Patient Clinic</a:t>
            </a:r>
            <a:endParaRPr lang="en-GB" dirty="0"/>
          </a:p>
        </p:txBody>
      </p:sp>
      <p:sp>
        <p:nvSpPr>
          <p:cNvPr id="3" name="Content Placeholder 2"/>
          <p:cNvSpPr>
            <a:spLocks noGrp="1"/>
          </p:cNvSpPr>
          <p:nvPr>
            <p:ph idx="1"/>
          </p:nvPr>
        </p:nvSpPr>
        <p:spPr/>
        <p:txBody>
          <a:bodyPr>
            <a:normAutofit/>
          </a:bodyPr>
          <a:lstStyle/>
          <a:p>
            <a:pPr marL="0" indent="0" algn="ctr">
              <a:buNone/>
            </a:pPr>
            <a:r>
              <a:rPr lang="en-GB" sz="2800" dirty="0" smtClean="0"/>
              <a:t>Finance Perspective</a:t>
            </a:r>
          </a:p>
          <a:p>
            <a:pPr marL="0" indent="0" algn="ctr">
              <a:buNone/>
            </a:pPr>
            <a:r>
              <a:rPr lang="en-GB" sz="2800" dirty="0" smtClean="0"/>
              <a:t>Michael Stone</a:t>
            </a:r>
          </a:p>
          <a:p>
            <a:pPr marL="0" indent="0" algn="ctr">
              <a:buNone/>
            </a:pPr>
            <a:r>
              <a:rPr lang="en-GB" sz="2800" dirty="0" smtClean="0"/>
              <a:t>Service Improvement and Costing Accountant</a:t>
            </a:r>
            <a:endParaRPr lang="en-GB" sz="2800" dirty="0"/>
          </a:p>
        </p:txBody>
      </p:sp>
    </p:spTree>
    <p:extLst>
      <p:ext uri="{BB962C8B-B14F-4D97-AF65-F5344CB8AC3E}">
        <p14:creationId xmlns:p14="http://schemas.microsoft.com/office/powerpoint/2010/main" val="2096826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100"/>
            <a:ext cx="10972800" cy="1328684"/>
          </a:xfrm>
        </p:spPr>
        <p:txBody>
          <a:bodyPr/>
          <a:lstStyle/>
          <a:p>
            <a:r>
              <a:rPr lang="en-GB" dirty="0"/>
              <a:t>Challenges for Service</a:t>
            </a:r>
          </a:p>
        </p:txBody>
      </p:sp>
      <p:sp>
        <p:nvSpPr>
          <p:cNvPr id="3" name="Content Placeholder 2"/>
          <p:cNvSpPr>
            <a:spLocks noGrp="1"/>
          </p:cNvSpPr>
          <p:nvPr>
            <p:ph idx="1"/>
          </p:nvPr>
        </p:nvSpPr>
        <p:spPr>
          <a:xfrm>
            <a:off x="609600" y="1196752"/>
            <a:ext cx="10972800" cy="4525963"/>
          </a:xfrm>
        </p:spPr>
        <p:txBody>
          <a:bodyPr/>
          <a:lstStyle/>
          <a:p>
            <a:r>
              <a:rPr lang="en-GB" dirty="0"/>
              <a:t>Significant year on year growth (~7% p.a. pre </a:t>
            </a:r>
            <a:r>
              <a:rPr lang="en-GB" dirty="0" err="1"/>
              <a:t>Covid</a:t>
            </a:r>
            <a:r>
              <a:rPr lang="en-GB" dirty="0"/>
              <a:t>)</a:t>
            </a:r>
          </a:p>
          <a:p>
            <a:endParaRPr lang="en-GB" dirty="0"/>
          </a:p>
        </p:txBody>
      </p:sp>
      <p:graphicFrame>
        <p:nvGraphicFramePr>
          <p:cNvPr id="4" name="Chart 3"/>
          <p:cNvGraphicFramePr>
            <a:graphicFrameLocks/>
          </p:cNvGraphicFramePr>
          <p:nvPr/>
        </p:nvGraphicFramePr>
        <p:xfrm>
          <a:off x="47328" y="1772816"/>
          <a:ext cx="12097344" cy="4662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32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080120"/>
          </a:xfrm>
        </p:spPr>
        <p:txBody>
          <a:bodyPr/>
          <a:lstStyle/>
          <a:p>
            <a:r>
              <a:rPr lang="en-GB" dirty="0"/>
              <a:t>Challenges for Service</a:t>
            </a:r>
          </a:p>
        </p:txBody>
      </p:sp>
      <p:sp>
        <p:nvSpPr>
          <p:cNvPr id="3" name="Content Placeholder 2"/>
          <p:cNvSpPr>
            <a:spLocks noGrp="1"/>
          </p:cNvSpPr>
          <p:nvPr>
            <p:ph idx="1"/>
          </p:nvPr>
        </p:nvSpPr>
        <p:spPr>
          <a:xfrm>
            <a:off x="609600" y="1412776"/>
            <a:ext cx="10972800" cy="4560981"/>
          </a:xfrm>
        </p:spPr>
        <p:txBody>
          <a:bodyPr/>
          <a:lstStyle/>
          <a:p>
            <a:r>
              <a:rPr lang="en-GB" dirty="0"/>
              <a:t>Substantial differences in demand on different days of the week due to patterns of prescribing.</a:t>
            </a:r>
          </a:p>
          <a:p>
            <a:r>
              <a:rPr lang="en-GB" dirty="0"/>
              <a:t>Limited physical space, both for Pre-assessment reviews and SACT delivery.</a:t>
            </a:r>
          </a:p>
          <a:p>
            <a:r>
              <a:rPr lang="en-GB" dirty="0"/>
              <a:t>Significant challenges in recruiting additional oncologists and other prescribers. </a:t>
            </a:r>
          </a:p>
        </p:txBody>
      </p:sp>
    </p:spTree>
    <p:extLst>
      <p:ext uri="{BB962C8B-B14F-4D97-AF65-F5344CB8AC3E}">
        <p14:creationId xmlns:p14="http://schemas.microsoft.com/office/powerpoint/2010/main" val="393480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080120"/>
          </a:xfrm>
        </p:spPr>
        <p:txBody>
          <a:bodyPr/>
          <a:lstStyle/>
          <a:p>
            <a:r>
              <a:rPr lang="en-GB" dirty="0"/>
              <a:t>Key Enablers</a:t>
            </a:r>
          </a:p>
        </p:txBody>
      </p:sp>
      <p:sp>
        <p:nvSpPr>
          <p:cNvPr id="3" name="Content Placeholder 2"/>
          <p:cNvSpPr>
            <a:spLocks noGrp="1"/>
          </p:cNvSpPr>
          <p:nvPr>
            <p:ph idx="1"/>
          </p:nvPr>
        </p:nvSpPr>
        <p:spPr>
          <a:xfrm>
            <a:off x="609600" y="1124744"/>
            <a:ext cx="10972800" cy="2232248"/>
          </a:xfrm>
        </p:spPr>
        <p:txBody>
          <a:bodyPr>
            <a:normAutofit/>
          </a:bodyPr>
          <a:lstStyle/>
          <a:p>
            <a:r>
              <a:rPr lang="en-GB" dirty="0"/>
              <a:t>Builds on existing models of care closer to home such as outreach clinics and homecare services, which included access to phlebotomy and blood testing locally.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286" b="7143"/>
          <a:stretch/>
        </p:blipFill>
        <p:spPr>
          <a:xfrm>
            <a:off x="2999656" y="2267744"/>
            <a:ext cx="6247178" cy="4590256"/>
          </a:xfrm>
          <a:prstGeom prst="rect">
            <a:avLst/>
          </a:prstGeom>
        </p:spPr>
      </p:pic>
    </p:spTree>
    <p:extLst>
      <p:ext uri="{BB962C8B-B14F-4D97-AF65-F5344CB8AC3E}">
        <p14:creationId xmlns:p14="http://schemas.microsoft.com/office/powerpoint/2010/main" val="414226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080120"/>
          </a:xfrm>
        </p:spPr>
        <p:txBody>
          <a:bodyPr/>
          <a:lstStyle/>
          <a:p>
            <a:r>
              <a:rPr lang="en-GB" dirty="0"/>
              <a:t>Key Enablers</a:t>
            </a:r>
          </a:p>
        </p:txBody>
      </p:sp>
      <p:sp>
        <p:nvSpPr>
          <p:cNvPr id="3" name="Content Placeholder 2"/>
          <p:cNvSpPr>
            <a:spLocks noGrp="1"/>
          </p:cNvSpPr>
          <p:nvPr>
            <p:ph idx="1"/>
          </p:nvPr>
        </p:nvSpPr>
        <p:spPr>
          <a:xfrm>
            <a:off x="609600" y="1556792"/>
            <a:ext cx="10972800" cy="4416965"/>
          </a:xfrm>
        </p:spPr>
        <p:txBody>
          <a:bodyPr>
            <a:normAutofit/>
          </a:bodyPr>
          <a:lstStyle/>
          <a:p>
            <a:r>
              <a:rPr lang="en-GB" dirty="0"/>
              <a:t>Integrated systems, e.g. blood test results available on Welsh Clinical Portal regardless if bloods taken at Velindre Cancer Centre, or Local Health Board sites. </a:t>
            </a:r>
          </a:p>
          <a:p>
            <a:r>
              <a:rPr lang="en-GB" dirty="0"/>
              <a:t>Digital records including SACT prescribing and outpatient clinical notes.</a:t>
            </a:r>
          </a:p>
          <a:p>
            <a:r>
              <a:rPr lang="en-GB" dirty="0"/>
              <a:t>Access to transformation funds to trial service. </a:t>
            </a:r>
          </a:p>
          <a:p>
            <a:r>
              <a:rPr lang="en-GB" dirty="0"/>
              <a:t>Wales outpatient data definitions recognise independent prescribers.</a:t>
            </a:r>
          </a:p>
          <a:p>
            <a:r>
              <a:rPr lang="en-GB" dirty="0"/>
              <a:t>Bespoke tariff arrangements developed for Velindre Cancer Centre as commissioned tertiary centre, with blended tariff model. Activity based funding based on outpatient consultation type (SACT Assessment) rather than staff type ensures service is financially sustainable.</a:t>
            </a:r>
          </a:p>
        </p:txBody>
      </p:sp>
    </p:spTree>
    <p:extLst>
      <p:ext uri="{BB962C8B-B14F-4D97-AF65-F5344CB8AC3E}">
        <p14:creationId xmlns:p14="http://schemas.microsoft.com/office/powerpoint/2010/main" val="381482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008112"/>
          </a:xfrm>
        </p:spPr>
        <p:txBody>
          <a:bodyPr/>
          <a:lstStyle/>
          <a:p>
            <a:r>
              <a:rPr lang="en-GB" dirty="0"/>
              <a:t>Impact of Virtually Assessed Patient Clinic</a:t>
            </a:r>
          </a:p>
        </p:txBody>
      </p:sp>
      <p:sp>
        <p:nvSpPr>
          <p:cNvPr id="3" name="Content Placeholder 2"/>
          <p:cNvSpPr>
            <a:spLocks noGrp="1"/>
          </p:cNvSpPr>
          <p:nvPr>
            <p:ph idx="1"/>
          </p:nvPr>
        </p:nvSpPr>
        <p:spPr>
          <a:xfrm>
            <a:off x="609600" y="1412776"/>
            <a:ext cx="10972800" cy="4560981"/>
          </a:xfrm>
        </p:spPr>
        <p:txBody>
          <a:bodyPr>
            <a:normAutofit/>
          </a:bodyPr>
          <a:lstStyle/>
          <a:p>
            <a:r>
              <a:rPr lang="en-GB" dirty="0"/>
              <a:t>Improved use of SACT capacity, significant reductions in variation in demand on different days of the week, and enabling service to increase capacity despite constraints.</a:t>
            </a:r>
          </a:p>
          <a:p>
            <a:r>
              <a:rPr lang="en-GB" dirty="0"/>
              <a:t>Supported ongoing access to treatment despite 21% increase in SACT treatment activity since 2019/20.</a:t>
            </a:r>
          </a:p>
          <a:p>
            <a:r>
              <a:rPr lang="en-GB" dirty="0"/>
              <a:t>Over 50% direct pay cost savings per consultation compared to traditional staffing model.</a:t>
            </a:r>
          </a:p>
          <a:p>
            <a:pPr lvl="1"/>
            <a:r>
              <a:rPr lang="en-GB" dirty="0"/>
              <a:t>Different case mix, and not suitable for all patients.</a:t>
            </a:r>
          </a:p>
          <a:p>
            <a:pPr lvl="1"/>
            <a:r>
              <a:rPr lang="en-GB" dirty="0"/>
              <a:t>Existing outpatient services already performed well on financial benchmarks.</a:t>
            </a:r>
          </a:p>
          <a:p>
            <a:endParaRPr lang="en-GB" dirty="0"/>
          </a:p>
          <a:p>
            <a:endParaRPr lang="en-GB" dirty="0"/>
          </a:p>
        </p:txBody>
      </p:sp>
    </p:spTree>
    <p:extLst>
      <p:ext uri="{BB962C8B-B14F-4D97-AF65-F5344CB8AC3E}">
        <p14:creationId xmlns:p14="http://schemas.microsoft.com/office/powerpoint/2010/main" val="377635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008112"/>
          </a:xfrm>
        </p:spPr>
        <p:txBody>
          <a:bodyPr/>
          <a:lstStyle/>
          <a:p>
            <a:r>
              <a:rPr lang="en-GB" dirty="0"/>
              <a:t>Next Steps</a:t>
            </a:r>
          </a:p>
        </p:txBody>
      </p:sp>
      <p:sp>
        <p:nvSpPr>
          <p:cNvPr id="3" name="Content Placeholder 2"/>
          <p:cNvSpPr>
            <a:spLocks noGrp="1"/>
          </p:cNvSpPr>
          <p:nvPr>
            <p:ph idx="1"/>
          </p:nvPr>
        </p:nvSpPr>
        <p:spPr>
          <a:xfrm>
            <a:off x="609600" y="1484784"/>
            <a:ext cx="10972800" cy="4488973"/>
          </a:xfrm>
        </p:spPr>
        <p:txBody>
          <a:bodyPr>
            <a:normAutofit/>
          </a:bodyPr>
          <a:lstStyle/>
          <a:p>
            <a:r>
              <a:rPr lang="en-GB" dirty="0"/>
              <a:t>Scaling up the service, increasing the number of site specific teams supported and the range of SACT treatments reviewed. </a:t>
            </a:r>
          </a:p>
          <a:p>
            <a:r>
              <a:rPr lang="en-GB" dirty="0"/>
              <a:t>Trial of Smartphone App based assessment (See on Symptoms model of care)</a:t>
            </a:r>
          </a:p>
          <a:p>
            <a:pPr lvl="1"/>
            <a:r>
              <a:rPr lang="en-GB" dirty="0"/>
              <a:t>Ties in with wider outpatient transformation developments taking place across the NHS in Wales. </a:t>
            </a:r>
          </a:p>
          <a:p>
            <a:pPr lvl="1"/>
            <a:r>
              <a:rPr lang="en-GB" dirty="0"/>
              <a:t>Falls out of existing funding model and data definitions, need to agree non-recurrent funding sources for initial pilot.</a:t>
            </a:r>
          </a:p>
          <a:p>
            <a:pPr lvl="1"/>
            <a:r>
              <a:rPr lang="en-GB" dirty="0"/>
              <a:t>Should pilot be successful, aim to agree </a:t>
            </a:r>
            <a:r>
              <a:rPr lang="en-GB" dirty="0" err="1"/>
              <a:t>gainshare</a:t>
            </a:r>
            <a:r>
              <a:rPr lang="en-GB" dirty="0"/>
              <a:t> with commissioning health boards, where further savings are passed on to wider health economy but the clinical time required to monitor patients is still recognised and funded.  </a:t>
            </a:r>
          </a:p>
          <a:p>
            <a:pPr lvl="1"/>
            <a:endParaRPr lang="en-GB" dirty="0"/>
          </a:p>
        </p:txBody>
      </p:sp>
    </p:spTree>
    <p:extLst>
      <p:ext uri="{BB962C8B-B14F-4D97-AF65-F5344CB8AC3E}">
        <p14:creationId xmlns:p14="http://schemas.microsoft.com/office/powerpoint/2010/main" val="382788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 </a:t>
            </a:r>
          </a:p>
        </p:txBody>
      </p:sp>
      <p:pic>
        <p:nvPicPr>
          <p:cNvPr id="4" name="Picture 2" descr="Free vector graphics of Mental health">
            <a:extLst>
              <a:ext uri="{FF2B5EF4-FFF2-40B4-BE49-F238E27FC236}">
                <a16:creationId xmlns:a16="http://schemas.microsoft.com/office/drawing/2014/main" id="{387172A4-EDB5-4DF2-B0A2-6667715FC7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5840" y="1988840"/>
            <a:ext cx="2616695" cy="398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5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Proactive management of service capacity and workforce in oncology clinics: </a:t>
            </a:r>
            <a:br>
              <a:rPr lang="en-GB" dirty="0"/>
            </a:br>
            <a:r>
              <a:rPr lang="en-GB" dirty="0"/>
              <a:t>The VAP clinic.  A Velindre Cancer Centre example</a:t>
            </a:r>
          </a:p>
        </p:txBody>
      </p:sp>
      <p:sp>
        <p:nvSpPr>
          <p:cNvPr id="3" name="Content Placeholder 2"/>
          <p:cNvSpPr>
            <a:spLocks noGrp="1"/>
          </p:cNvSpPr>
          <p:nvPr>
            <p:ph idx="1"/>
          </p:nvPr>
        </p:nvSpPr>
        <p:spPr/>
        <p:txBody>
          <a:bodyPr/>
          <a:lstStyle/>
          <a:p>
            <a:r>
              <a:rPr lang="en-GB" dirty="0"/>
              <a:t>                                Tej Quine RGN BSc MSc</a:t>
            </a:r>
          </a:p>
          <a:p>
            <a:r>
              <a:rPr lang="en-GB" dirty="0"/>
              <a:t>      SACT Service Development Manager, Advanced Nurse Practitioner,        	                            Independent Prescriber,  </a:t>
            </a:r>
          </a:p>
          <a:p>
            <a:r>
              <a:rPr lang="en-GB" dirty="0"/>
              <a:t>        Breast Oncology Unit, Velindre Cancer Centre, Cardiff, Wales</a:t>
            </a:r>
          </a:p>
          <a:p>
            <a:endParaRPr lang="en-GB" dirty="0"/>
          </a:p>
        </p:txBody>
      </p:sp>
    </p:spTree>
    <p:extLst>
      <p:ext uri="{BB962C8B-B14F-4D97-AF65-F5344CB8AC3E}">
        <p14:creationId xmlns:p14="http://schemas.microsoft.com/office/powerpoint/2010/main" val="314348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296144"/>
          </a:xfrm>
        </p:spPr>
        <p:txBody>
          <a:bodyPr/>
          <a:lstStyle/>
          <a:p>
            <a:r>
              <a:rPr lang="en-GB" dirty="0"/>
              <a:t>What is the VAP clinic </a:t>
            </a:r>
            <a:br>
              <a:rPr lang="en-GB" dirty="0"/>
            </a:br>
            <a:r>
              <a:rPr lang="en-GB" dirty="0"/>
              <a:t>(</a:t>
            </a:r>
            <a:r>
              <a:rPr lang="en-GB" dirty="0">
                <a:solidFill>
                  <a:srgbClr val="FF0000"/>
                </a:solidFill>
              </a:rPr>
              <a:t>V</a:t>
            </a:r>
            <a:r>
              <a:rPr lang="en-GB" dirty="0"/>
              <a:t>irtually </a:t>
            </a:r>
            <a:r>
              <a:rPr lang="en-GB" dirty="0">
                <a:solidFill>
                  <a:srgbClr val="FF0000"/>
                </a:solidFill>
              </a:rPr>
              <a:t>A</a:t>
            </a:r>
            <a:r>
              <a:rPr lang="en-GB" dirty="0"/>
              <a:t>ssessed </a:t>
            </a:r>
            <a:r>
              <a:rPr lang="en-GB" dirty="0">
                <a:solidFill>
                  <a:srgbClr val="FF0000"/>
                </a:solidFill>
              </a:rPr>
              <a:t>P</a:t>
            </a:r>
            <a:r>
              <a:rPr lang="en-GB" dirty="0"/>
              <a:t>atient)</a:t>
            </a:r>
          </a:p>
        </p:txBody>
      </p:sp>
      <p:sp>
        <p:nvSpPr>
          <p:cNvPr id="3" name="Content Placeholder 2"/>
          <p:cNvSpPr>
            <a:spLocks noGrp="1"/>
          </p:cNvSpPr>
          <p:nvPr>
            <p:ph idx="1"/>
          </p:nvPr>
        </p:nvSpPr>
        <p:spPr>
          <a:xfrm>
            <a:off x="609600" y="2348880"/>
            <a:ext cx="10972800" cy="3624877"/>
          </a:xfrm>
        </p:spPr>
        <p:txBody>
          <a:bodyPr>
            <a:normAutofit/>
          </a:bodyPr>
          <a:lstStyle/>
          <a:p>
            <a:r>
              <a:rPr lang="en-GB" sz="2000" dirty="0"/>
              <a:t>VAP Clinic was set up in Jan 2020 – Pre </a:t>
            </a:r>
            <a:r>
              <a:rPr lang="en-GB" sz="2000" dirty="0" err="1"/>
              <a:t>Covid</a:t>
            </a:r>
            <a:r>
              <a:rPr lang="en-GB" sz="2000" dirty="0"/>
              <a:t> </a:t>
            </a:r>
          </a:p>
          <a:p>
            <a:r>
              <a:rPr lang="en-GB" sz="2000" dirty="0"/>
              <a:t>Telephone (or video) pre SACT/ chemo  assessment clinic  </a:t>
            </a:r>
          </a:p>
          <a:p>
            <a:r>
              <a:rPr lang="en-GB" sz="2000" dirty="0">
                <a:solidFill>
                  <a:schemeClr val="accent1">
                    <a:lumMod val="50000"/>
                  </a:schemeClr>
                </a:solidFill>
              </a:rPr>
              <a:t>Stand alone nurse prescriber led.</a:t>
            </a:r>
          </a:p>
          <a:p>
            <a:r>
              <a:rPr lang="en-GB" sz="2000" dirty="0"/>
              <a:t>Breast / CRC / gynaecology /urology / CUP </a:t>
            </a:r>
          </a:p>
          <a:p>
            <a:pPr lvl="1"/>
            <a:endParaRPr lang="en-GB" sz="1400" dirty="0"/>
          </a:p>
          <a:p>
            <a:pPr lvl="1"/>
            <a:r>
              <a:rPr lang="en-GB" sz="1400" dirty="0"/>
              <a:t>Breast SACT  Oral </a:t>
            </a:r>
            <a:r>
              <a:rPr lang="en-GB" sz="1400" dirty="0" err="1"/>
              <a:t>capecitabine</a:t>
            </a:r>
            <a:r>
              <a:rPr lang="en-GB" sz="1400" dirty="0"/>
              <a:t> – adjuvant/metastatic</a:t>
            </a:r>
          </a:p>
          <a:p>
            <a:pPr lvl="1"/>
            <a:r>
              <a:rPr lang="en-GB" sz="1400" dirty="0"/>
              <a:t>                        KADCYLA</a:t>
            </a:r>
            <a:r>
              <a:rPr lang="en-GB" sz="1400" baseline="30000" dirty="0"/>
              <a:t>®</a:t>
            </a:r>
            <a:r>
              <a:rPr lang="en-GB" sz="1400" dirty="0"/>
              <a:t> (</a:t>
            </a:r>
            <a:r>
              <a:rPr lang="en-GB" sz="1400" dirty="0" err="1"/>
              <a:t>trastuzumab</a:t>
            </a:r>
            <a:r>
              <a:rPr lang="en-GB" sz="1400" dirty="0"/>
              <a:t> </a:t>
            </a:r>
            <a:r>
              <a:rPr lang="en-GB" sz="1400" dirty="0" err="1"/>
              <a:t>emtansine</a:t>
            </a:r>
            <a:r>
              <a:rPr lang="en-GB" sz="1400" dirty="0"/>
              <a:t>) – adjuvant/metastatic</a:t>
            </a:r>
          </a:p>
          <a:p>
            <a:pPr lvl="1"/>
            <a:r>
              <a:rPr lang="en-GB" sz="1400" dirty="0"/>
              <a:t>                         </a:t>
            </a:r>
            <a:r>
              <a:rPr lang="en-GB" sz="1400" dirty="0" err="1"/>
              <a:t>ENHERTU</a:t>
            </a:r>
            <a:r>
              <a:rPr lang="en-GB" sz="1400" baseline="30000" dirty="0" err="1"/>
              <a:t>®</a:t>
            </a:r>
            <a:r>
              <a:rPr lang="en-GB" sz="1400" dirty="0" err="1">
                <a:solidFill>
                  <a:schemeClr val="tx1">
                    <a:lumMod val="50000"/>
                  </a:schemeClr>
                </a:solidFill>
                <a:latin typeface="Wingdings 3" panose="05040102010807070707" pitchFamily="18" charset="2"/>
              </a:rPr>
              <a:t>q</a:t>
            </a:r>
            <a:r>
              <a:rPr lang="en-GB" sz="1400" dirty="0"/>
              <a:t> (</a:t>
            </a:r>
            <a:r>
              <a:rPr lang="en-GB" sz="1400" dirty="0" err="1"/>
              <a:t>trastuzumab</a:t>
            </a:r>
            <a:r>
              <a:rPr lang="en-GB" sz="1400" dirty="0"/>
              <a:t> </a:t>
            </a:r>
            <a:r>
              <a:rPr lang="en-GB" sz="1400" dirty="0" err="1"/>
              <a:t>deruxtecan</a:t>
            </a:r>
            <a:r>
              <a:rPr lang="en-GB" sz="1400" dirty="0"/>
              <a:t>)</a:t>
            </a:r>
          </a:p>
          <a:p>
            <a:pPr>
              <a:lnSpc>
                <a:spcPct val="100000"/>
              </a:lnSpc>
              <a:spcBef>
                <a:spcPts val="1800"/>
              </a:spcBef>
            </a:pPr>
            <a:r>
              <a:rPr lang="en-GB" sz="2067" dirty="0"/>
              <a:t>Suitable patients top sliced off the consultant/NMP clinics and transferred into the VAP Clinic </a:t>
            </a:r>
          </a:p>
          <a:p>
            <a:endParaRPr lang="en-GB" dirty="0"/>
          </a:p>
        </p:txBody>
      </p:sp>
    </p:spTree>
    <p:extLst>
      <p:ext uri="{BB962C8B-B14F-4D97-AF65-F5344CB8AC3E}">
        <p14:creationId xmlns:p14="http://schemas.microsoft.com/office/powerpoint/2010/main" val="30689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set up a virtually assessed patient (VAP) Clinic</a:t>
            </a:r>
          </a:p>
        </p:txBody>
      </p:sp>
      <p:sp>
        <p:nvSpPr>
          <p:cNvPr id="3" name="Content Placeholder 2"/>
          <p:cNvSpPr>
            <a:spLocks noGrp="1"/>
          </p:cNvSpPr>
          <p:nvPr>
            <p:ph idx="1"/>
          </p:nvPr>
        </p:nvSpPr>
        <p:spPr/>
        <p:txBody>
          <a:bodyPr/>
          <a:lstStyle/>
          <a:p>
            <a:r>
              <a:rPr lang="en-GB" dirty="0"/>
              <a:t>Out of necessity to address an ever increasing problem with capacity </a:t>
            </a:r>
          </a:p>
          <a:p>
            <a:pPr>
              <a:lnSpc>
                <a:spcPct val="100000"/>
              </a:lnSpc>
              <a:spcBef>
                <a:spcPts val="1800"/>
              </a:spcBef>
            </a:pPr>
            <a:r>
              <a:rPr lang="en-GB" dirty="0"/>
              <a:t>Over-pressured SACT service struggling to meet the demand</a:t>
            </a:r>
          </a:p>
          <a:p>
            <a:pPr>
              <a:lnSpc>
                <a:spcPct val="100000"/>
              </a:lnSpc>
              <a:spcBef>
                <a:spcPts val="1800"/>
              </a:spcBef>
            </a:pPr>
            <a:r>
              <a:rPr lang="en-GB" dirty="0"/>
              <a:t>Significant prescriber shortage </a:t>
            </a:r>
          </a:p>
          <a:p>
            <a:endParaRPr lang="en-GB" dirty="0"/>
          </a:p>
        </p:txBody>
      </p:sp>
    </p:spTree>
    <p:extLst>
      <p:ext uri="{BB962C8B-B14F-4D97-AF65-F5344CB8AC3E}">
        <p14:creationId xmlns:p14="http://schemas.microsoft.com/office/powerpoint/2010/main" val="69378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152128"/>
          </a:xfrm>
        </p:spPr>
        <p:txBody>
          <a:bodyPr/>
          <a:lstStyle/>
          <a:p>
            <a:r>
              <a:rPr lang="en-GB" dirty="0"/>
              <a:t>Logistics of VAP</a:t>
            </a:r>
          </a:p>
        </p:txBody>
      </p:sp>
      <p:sp>
        <p:nvSpPr>
          <p:cNvPr id="3" name="Content Placeholder 2"/>
          <p:cNvSpPr>
            <a:spLocks noGrp="1"/>
          </p:cNvSpPr>
          <p:nvPr>
            <p:ph idx="1"/>
          </p:nvPr>
        </p:nvSpPr>
        <p:spPr>
          <a:xfrm>
            <a:off x="609600" y="1700808"/>
            <a:ext cx="10972800" cy="4272949"/>
          </a:xfrm>
        </p:spPr>
        <p:txBody>
          <a:bodyPr/>
          <a:lstStyle/>
          <a:p>
            <a:pPr>
              <a:lnSpc>
                <a:spcPct val="100000"/>
              </a:lnSpc>
              <a:spcBef>
                <a:spcPts val="1800"/>
              </a:spcBef>
            </a:pPr>
            <a:r>
              <a:rPr lang="en-GB" dirty="0">
                <a:solidFill>
                  <a:schemeClr val="accent1">
                    <a:lumMod val="50000"/>
                  </a:schemeClr>
                </a:solidFill>
              </a:rPr>
              <a:t>5  </a:t>
            </a:r>
            <a:r>
              <a:rPr lang="en-GB" dirty="0"/>
              <a:t>x all-day clinics a week </a:t>
            </a:r>
          </a:p>
          <a:p>
            <a:pPr>
              <a:lnSpc>
                <a:spcPct val="100000"/>
              </a:lnSpc>
              <a:spcBef>
                <a:spcPts val="1800"/>
              </a:spcBef>
            </a:pPr>
            <a:r>
              <a:rPr lang="en-GB" dirty="0"/>
              <a:t>SACT nurses / pharmacy technicians / pharmacist NMP in training plus admin</a:t>
            </a:r>
          </a:p>
          <a:p>
            <a:pPr>
              <a:lnSpc>
                <a:spcPct val="100000"/>
              </a:lnSpc>
              <a:spcBef>
                <a:spcPts val="1800"/>
              </a:spcBef>
            </a:pPr>
            <a:r>
              <a:rPr lang="en-GB" dirty="0">
                <a:solidFill>
                  <a:schemeClr val="accent1">
                    <a:lumMod val="50000"/>
                  </a:schemeClr>
                </a:solidFill>
              </a:rPr>
              <a:t>&gt;6,500 </a:t>
            </a:r>
            <a:r>
              <a:rPr lang="en-GB" dirty="0"/>
              <a:t>patients assessed in the past 2 and a half years </a:t>
            </a:r>
          </a:p>
          <a:p>
            <a:pPr>
              <a:lnSpc>
                <a:spcPct val="100000"/>
              </a:lnSpc>
              <a:spcBef>
                <a:spcPts val="1800"/>
              </a:spcBef>
            </a:pPr>
            <a:r>
              <a:rPr lang="en-GB" dirty="0"/>
              <a:t> </a:t>
            </a:r>
            <a:r>
              <a:rPr lang="en-GB" dirty="0">
                <a:solidFill>
                  <a:schemeClr val="accent1">
                    <a:lumMod val="50000"/>
                  </a:schemeClr>
                </a:solidFill>
              </a:rPr>
              <a:t>3,500</a:t>
            </a:r>
            <a:r>
              <a:rPr lang="en-GB" dirty="0">
                <a:solidFill>
                  <a:srgbClr val="FF0000"/>
                </a:solidFill>
              </a:rPr>
              <a:t> </a:t>
            </a:r>
            <a:r>
              <a:rPr lang="en-GB" dirty="0"/>
              <a:t>hours of medical outpatient clinic time saved</a:t>
            </a:r>
          </a:p>
          <a:p>
            <a:pPr>
              <a:lnSpc>
                <a:spcPct val="100000"/>
              </a:lnSpc>
              <a:spcBef>
                <a:spcPts val="1800"/>
              </a:spcBef>
            </a:pPr>
            <a:r>
              <a:rPr lang="en-GB" dirty="0"/>
              <a:t>Staff training, SACT passport and VAP training/ supervision.</a:t>
            </a:r>
          </a:p>
        </p:txBody>
      </p:sp>
    </p:spTree>
    <p:extLst>
      <p:ext uri="{BB962C8B-B14F-4D97-AF65-F5344CB8AC3E}">
        <p14:creationId xmlns:p14="http://schemas.microsoft.com/office/powerpoint/2010/main" val="228306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37" y="548680"/>
            <a:ext cx="10972800" cy="1338270"/>
          </a:xfrm>
        </p:spPr>
        <p:txBody>
          <a:bodyPr>
            <a:normAutofit fontScale="90000"/>
          </a:bodyPr>
          <a:lstStyle/>
          <a:p>
            <a:r>
              <a:rPr lang="en-GB" dirty="0">
                <a:solidFill>
                  <a:schemeClr val="accent4">
                    <a:lumMod val="50000"/>
                  </a:schemeClr>
                </a:solidFill>
              </a:rPr>
              <a:t>VAP Clinic pathways</a:t>
            </a:r>
            <a:br>
              <a:rPr lang="en-GB" dirty="0">
                <a:solidFill>
                  <a:schemeClr val="accent4">
                    <a:lumMod val="50000"/>
                  </a:schemeClr>
                </a:solidFill>
              </a:rPr>
            </a:br>
            <a:r>
              <a:rPr lang="en-GB" sz="2400" dirty="0">
                <a:solidFill>
                  <a:schemeClr val="accent3">
                    <a:lumMod val="10000"/>
                  </a:schemeClr>
                </a:solidFill>
              </a:rPr>
              <a:t>Parallel</a:t>
            </a:r>
            <a:r>
              <a:rPr lang="en-GB" sz="2400" i="1" dirty="0">
                <a:solidFill>
                  <a:schemeClr val="accent3">
                    <a:lumMod val="10000"/>
                  </a:schemeClr>
                </a:solidFill>
              </a:rPr>
              <a:t>(CDK / cape)                                                         </a:t>
            </a:r>
            <a:r>
              <a:rPr lang="en-GB" sz="2400" dirty="0">
                <a:solidFill>
                  <a:schemeClr val="accent3">
                    <a:lumMod val="10000"/>
                  </a:schemeClr>
                </a:solidFill>
              </a:rPr>
              <a:t>Transfer care</a:t>
            </a:r>
            <a:br>
              <a:rPr lang="en-GB" sz="2400" dirty="0">
                <a:solidFill>
                  <a:schemeClr val="accent3">
                    <a:lumMod val="10000"/>
                  </a:schemeClr>
                </a:solidFill>
              </a:rPr>
            </a:br>
            <a:r>
              <a:rPr lang="en-GB" sz="2400" dirty="0">
                <a:solidFill>
                  <a:schemeClr val="accent3">
                    <a:lumMod val="10000"/>
                  </a:schemeClr>
                </a:solidFill>
              </a:rPr>
              <a:t>                                                                                  </a:t>
            </a:r>
            <a:r>
              <a:rPr lang="en-GB" sz="2400" i="1" dirty="0">
                <a:solidFill>
                  <a:schemeClr val="accent3">
                    <a:lumMod val="10000"/>
                  </a:schemeClr>
                </a:solidFill>
              </a:rPr>
              <a:t>(</a:t>
            </a:r>
            <a:r>
              <a:rPr lang="en-GB" sz="2000" i="1" dirty="0">
                <a:solidFill>
                  <a:schemeClr val="accent3">
                    <a:lumMod val="10000"/>
                  </a:schemeClr>
                </a:solidFill>
              </a:rPr>
              <a:t>Adjuvant </a:t>
            </a:r>
            <a:r>
              <a:rPr lang="en-GB" sz="2000" i="1" dirty="0" err="1">
                <a:solidFill>
                  <a:schemeClr val="accent3">
                    <a:lumMod val="10000"/>
                  </a:schemeClr>
                </a:solidFill>
              </a:rPr>
              <a:t>Kadcyla</a:t>
            </a:r>
            <a:r>
              <a:rPr lang="en-GB" sz="2000" i="1" dirty="0">
                <a:solidFill>
                  <a:schemeClr val="accent3">
                    <a:lumMod val="10000"/>
                  </a:schemeClr>
                </a:solidFill>
              </a:rPr>
              <a:t> / cape </a:t>
            </a:r>
            <a:r>
              <a:rPr lang="en-GB" sz="2400" i="1" dirty="0">
                <a:solidFill>
                  <a:schemeClr val="accent3">
                    <a:lumMod val="10000"/>
                  </a:schemeClr>
                </a:solidFill>
              </a:rPr>
              <a:t>)</a:t>
            </a:r>
            <a:br>
              <a:rPr lang="en-GB" sz="2400" i="1" dirty="0">
                <a:solidFill>
                  <a:schemeClr val="accent3">
                    <a:lumMod val="10000"/>
                  </a:schemeClr>
                </a:solidFill>
              </a:rPr>
            </a:br>
            <a:endParaRPr lang="en-GB" sz="2400" dirty="0"/>
          </a:p>
        </p:txBody>
      </p:sp>
      <p:pic>
        <p:nvPicPr>
          <p:cNvPr id="4" name="Content Placeholder 3">
            <a:extLst>
              <a:ext uri="{FF2B5EF4-FFF2-40B4-BE49-F238E27FC236}">
                <a16:creationId xmlns:a16="http://schemas.microsoft.com/office/drawing/2014/main" id="{05FE859A-257C-403D-AF22-CD0506BB140B}"/>
              </a:ext>
            </a:extLst>
          </p:cNvPr>
          <p:cNvPicPr>
            <a:picLocks noGrp="1" noChangeAspect="1"/>
          </p:cNvPicPr>
          <p:nvPr>
            <p:ph idx="1"/>
          </p:nvPr>
        </p:nvPicPr>
        <p:blipFill>
          <a:blip r:embed="rId2"/>
          <a:stretch>
            <a:fillRect/>
          </a:stretch>
        </p:blipFill>
        <p:spPr>
          <a:xfrm>
            <a:off x="6384032" y="1886951"/>
            <a:ext cx="1008112" cy="713524"/>
          </a:xfrm>
          <a:prstGeom prst="rect">
            <a:avLst/>
          </a:prstGeom>
        </p:spPr>
      </p:pic>
      <p:pic>
        <p:nvPicPr>
          <p:cNvPr id="5" name="Picture 4">
            <a:extLst>
              <a:ext uri="{FF2B5EF4-FFF2-40B4-BE49-F238E27FC236}">
                <a16:creationId xmlns:a16="http://schemas.microsoft.com/office/drawing/2014/main" id="{05FE859A-257C-403D-AF22-CD0506BB140B}"/>
              </a:ext>
            </a:extLst>
          </p:cNvPr>
          <p:cNvPicPr>
            <a:picLocks noChangeAspect="1"/>
          </p:cNvPicPr>
          <p:nvPr/>
        </p:nvPicPr>
        <p:blipFill>
          <a:blip r:embed="rId2"/>
          <a:stretch>
            <a:fillRect/>
          </a:stretch>
        </p:blipFill>
        <p:spPr>
          <a:xfrm>
            <a:off x="1554396" y="1886951"/>
            <a:ext cx="772325" cy="713524"/>
          </a:xfrm>
          <a:prstGeom prst="rect">
            <a:avLst/>
          </a:prstGeom>
        </p:spPr>
      </p:pic>
      <p:pic>
        <p:nvPicPr>
          <p:cNvPr id="6" name="Picture 5">
            <a:extLst>
              <a:ext uri="{FF2B5EF4-FFF2-40B4-BE49-F238E27FC236}">
                <a16:creationId xmlns:a16="http://schemas.microsoft.com/office/drawing/2014/main" id="{05FE859A-257C-403D-AF22-CD0506BB140B}"/>
              </a:ext>
            </a:extLst>
          </p:cNvPr>
          <p:cNvPicPr>
            <a:picLocks noChangeAspect="1"/>
          </p:cNvPicPr>
          <p:nvPr/>
        </p:nvPicPr>
        <p:blipFill>
          <a:blip r:embed="rId2"/>
          <a:stretch>
            <a:fillRect/>
          </a:stretch>
        </p:blipFill>
        <p:spPr>
          <a:xfrm>
            <a:off x="1487488" y="3573016"/>
            <a:ext cx="839233" cy="648071"/>
          </a:xfrm>
          <a:prstGeom prst="rect">
            <a:avLst/>
          </a:prstGeom>
        </p:spPr>
      </p:pic>
      <p:pic>
        <p:nvPicPr>
          <p:cNvPr id="7" name="Picture 6">
            <a:extLst>
              <a:ext uri="{FF2B5EF4-FFF2-40B4-BE49-F238E27FC236}">
                <a16:creationId xmlns:a16="http://schemas.microsoft.com/office/drawing/2014/main" id="{05FE859A-257C-403D-AF22-CD0506BB140B}"/>
              </a:ext>
            </a:extLst>
          </p:cNvPr>
          <p:cNvPicPr>
            <a:picLocks noChangeAspect="1"/>
          </p:cNvPicPr>
          <p:nvPr/>
        </p:nvPicPr>
        <p:blipFill>
          <a:blip r:embed="rId2"/>
          <a:stretch>
            <a:fillRect/>
          </a:stretch>
        </p:blipFill>
        <p:spPr>
          <a:xfrm>
            <a:off x="1487488" y="5301208"/>
            <a:ext cx="839233" cy="672554"/>
          </a:xfrm>
          <a:prstGeom prst="rect">
            <a:avLst/>
          </a:prstGeom>
        </p:spPr>
      </p:pic>
      <p:pic>
        <p:nvPicPr>
          <p:cNvPr id="8" name="Picture 7">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3071663" y="2409948"/>
            <a:ext cx="487787" cy="402496"/>
          </a:xfrm>
          <a:prstGeom prst="rect">
            <a:avLst/>
          </a:prstGeom>
        </p:spPr>
      </p:pic>
      <p:pic>
        <p:nvPicPr>
          <p:cNvPr id="9" name="Picture 8">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3087214" y="2959032"/>
            <a:ext cx="487787" cy="374547"/>
          </a:xfrm>
          <a:prstGeom prst="rect">
            <a:avLst/>
          </a:prstGeom>
        </p:spPr>
      </p:pic>
      <p:pic>
        <p:nvPicPr>
          <p:cNvPr id="10" name="Picture 9">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3051065" y="3489547"/>
            <a:ext cx="560083" cy="377051"/>
          </a:xfrm>
          <a:prstGeom prst="rect">
            <a:avLst/>
          </a:prstGeom>
        </p:spPr>
      </p:pic>
      <p:pic>
        <p:nvPicPr>
          <p:cNvPr id="11" name="Picture 10">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3071663" y="4037212"/>
            <a:ext cx="560083" cy="367749"/>
          </a:xfrm>
          <a:prstGeom prst="rect">
            <a:avLst/>
          </a:prstGeom>
        </p:spPr>
      </p:pic>
      <p:pic>
        <p:nvPicPr>
          <p:cNvPr id="13" name="Picture 12">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3071662" y="4610045"/>
            <a:ext cx="560083" cy="403131"/>
          </a:xfrm>
          <a:prstGeom prst="rect">
            <a:avLst/>
          </a:prstGeom>
        </p:spPr>
      </p:pic>
      <p:cxnSp>
        <p:nvCxnSpPr>
          <p:cNvPr id="14" name="Straight Arrow Connector 13">
            <a:extLst>
              <a:ext uri="{FF2B5EF4-FFF2-40B4-BE49-F238E27FC236}">
                <a16:creationId xmlns:a16="http://schemas.microsoft.com/office/drawing/2014/main" id="{BCD710A0-8EA2-4F2B-A7AE-A8BA2566D9CA}"/>
              </a:ext>
            </a:extLst>
          </p:cNvPr>
          <p:cNvCxnSpPr>
            <a:cxnSpLocks/>
          </p:cNvCxnSpPr>
          <p:nvPr/>
        </p:nvCxnSpPr>
        <p:spPr>
          <a:xfrm>
            <a:off x="2518678" y="2227876"/>
            <a:ext cx="480978" cy="132462"/>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A04367-827C-4AFD-BAC4-AE346BBC76FE}"/>
              </a:ext>
            </a:extLst>
          </p:cNvPr>
          <p:cNvCxnSpPr>
            <a:cxnSpLocks/>
            <a:stCxn id="8" idx="2"/>
            <a:endCxn id="9" idx="0"/>
          </p:cNvCxnSpPr>
          <p:nvPr/>
        </p:nvCxnSpPr>
        <p:spPr>
          <a:xfrm>
            <a:off x="3315557" y="2812444"/>
            <a:ext cx="15551" cy="146588"/>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04367-827C-4AFD-BAC4-AE346BBC76FE}"/>
              </a:ext>
            </a:extLst>
          </p:cNvPr>
          <p:cNvCxnSpPr>
            <a:cxnSpLocks/>
            <a:stCxn id="10" idx="0"/>
            <a:endCxn id="9" idx="2"/>
          </p:cNvCxnSpPr>
          <p:nvPr/>
        </p:nvCxnSpPr>
        <p:spPr>
          <a:xfrm flipV="1">
            <a:off x="3331107" y="3333579"/>
            <a:ext cx="1" cy="155968"/>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A04367-827C-4AFD-BAC4-AE346BBC76FE}"/>
              </a:ext>
            </a:extLst>
          </p:cNvPr>
          <p:cNvCxnSpPr>
            <a:cxnSpLocks/>
            <a:stCxn id="13" idx="0"/>
            <a:endCxn id="11" idx="2"/>
          </p:cNvCxnSpPr>
          <p:nvPr/>
        </p:nvCxnSpPr>
        <p:spPr>
          <a:xfrm flipV="1">
            <a:off x="3351704" y="4404961"/>
            <a:ext cx="1" cy="205084"/>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3071662" y="5239874"/>
            <a:ext cx="560083" cy="493381"/>
          </a:xfrm>
          <a:prstGeom prst="rect">
            <a:avLst/>
          </a:prstGeom>
        </p:spPr>
      </p:pic>
      <p:cxnSp>
        <p:nvCxnSpPr>
          <p:cNvPr id="49" name="Straight Connector 48">
            <a:extLst>
              <a:ext uri="{FF2B5EF4-FFF2-40B4-BE49-F238E27FC236}">
                <a16:creationId xmlns:a16="http://schemas.microsoft.com/office/drawing/2014/main" id="{0DA04367-827C-4AFD-BAC4-AE346BBC76FE}"/>
              </a:ext>
            </a:extLst>
          </p:cNvPr>
          <p:cNvCxnSpPr>
            <a:cxnSpLocks/>
            <a:stCxn id="48" idx="0"/>
            <a:endCxn id="13" idx="2"/>
          </p:cNvCxnSpPr>
          <p:nvPr/>
        </p:nvCxnSpPr>
        <p:spPr>
          <a:xfrm flipV="1">
            <a:off x="3351704" y="5013176"/>
            <a:ext cx="0" cy="226698"/>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F4A0F4E-E6E5-4A44-AB4F-C8ACE2A40302}"/>
              </a:ext>
            </a:extLst>
          </p:cNvPr>
          <p:cNvCxnSpPr>
            <a:cxnSpLocks/>
            <a:stCxn id="10" idx="1"/>
          </p:cNvCxnSpPr>
          <p:nvPr/>
        </p:nvCxnSpPr>
        <p:spPr>
          <a:xfrm flipH="1">
            <a:off x="2430594" y="3678073"/>
            <a:ext cx="620471" cy="98906"/>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F4A0F4E-E6E5-4A44-AB4F-C8ACE2A40302}"/>
              </a:ext>
            </a:extLst>
          </p:cNvPr>
          <p:cNvCxnSpPr>
            <a:cxnSpLocks/>
            <a:endCxn id="11" idx="1"/>
          </p:cNvCxnSpPr>
          <p:nvPr/>
        </p:nvCxnSpPr>
        <p:spPr>
          <a:xfrm>
            <a:off x="2423592" y="4093296"/>
            <a:ext cx="648071" cy="127791"/>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F4A0F4E-E6E5-4A44-AB4F-C8ACE2A40302}"/>
              </a:ext>
            </a:extLst>
          </p:cNvPr>
          <p:cNvCxnSpPr>
            <a:cxnSpLocks/>
            <a:stCxn id="48" idx="1"/>
          </p:cNvCxnSpPr>
          <p:nvPr/>
        </p:nvCxnSpPr>
        <p:spPr>
          <a:xfrm flipH="1" flipV="1">
            <a:off x="2518678" y="5486564"/>
            <a:ext cx="552984" cy="1"/>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05FE859A-257C-403D-AF22-CD0506BB140B}"/>
              </a:ext>
            </a:extLst>
          </p:cNvPr>
          <p:cNvPicPr>
            <a:picLocks noChangeAspect="1"/>
          </p:cNvPicPr>
          <p:nvPr/>
        </p:nvPicPr>
        <p:blipFill>
          <a:blip r:embed="rId2"/>
          <a:stretch>
            <a:fillRect/>
          </a:stretch>
        </p:blipFill>
        <p:spPr>
          <a:xfrm>
            <a:off x="6384032" y="3573016"/>
            <a:ext cx="1008112" cy="648071"/>
          </a:xfrm>
          <a:prstGeom prst="rect">
            <a:avLst/>
          </a:prstGeom>
        </p:spPr>
      </p:pic>
      <p:pic>
        <p:nvPicPr>
          <p:cNvPr id="72" name="Picture 71">
            <a:extLst>
              <a:ext uri="{FF2B5EF4-FFF2-40B4-BE49-F238E27FC236}">
                <a16:creationId xmlns:a16="http://schemas.microsoft.com/office/drawing/2014/main" id="{05FE859A-257C-403D-AF22-CD0506BB140B}"/>
              </a:ext>
            </a:extLst>
          </p:cNvPr>
          <p:cNvPicPr>
            <a:picLocks noChangeAspect="1"/>
          </p:cNvPicPr>
          <p:nvPr/>
        </p:nvPicPr>
        <p:blipFill>
          <a:blip r:embed="rId2"/>
          <a:stretch>
            <a:fillRect/>
          </a:stretch>
        </p:blipFill>
        <p:spPr>
          <a:xfrm>
            <a:off x="6384032" y="5301208"/>
            <a:ext cx="1008112" cy="672554"/>
          </a:xfrm>
          <a:prstGeom prst="rect">
            <a:avLst/>
          </a:prstGeom>
        </p:spPr>
      </p:pic>
      <p:pic>
        <p:nvPicPr>
          <p:cNvPr id="73" name="Picture 72">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8400256" y="2409948"/>
            <a:ext cx="720080" cy="402496"/>
          </a:xfrm>
          <a:prstGeom prst="rect">
            <a:avLst/>
          </a:prstGeom>
        </p:spPr>
      </p:pic>
      <p:pic>
        <p:nvPicPr>
          <p:cNvPr id="74" name="Picture 73">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8400256" y="2959032"/>
            <a:ext cx="720080" cy="374546"/>
          </a:xfrm>
          <a:prstGeom prst="rect">
            <a:avLst/>
          </a:prstGeom>
        </p:spPr>
      </p:pic>
      <p:pic>
        <p:nvPicPr>
          <p:cNvPr id="75" name="Picture 74">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8400256" y="3489546"/>
            <a:ext cx="720080" cy="377051"/>
          </a:xfrm>
          <a:prstGeom prst="rect">
            <a:avLst/>
          </a:prstGeom>
        </p:spPr>
      </p:pic>
      <p:pic>
        <p:nvPicPr>
          <p:cNvPr id="76" name="Picture 75">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8400256" y="4037212"/>
            <a:ext cx="720080" cy="367749"/>
          </a:xfrm>
          <a:prstGeom prst="rect">
            <a:avLst/>
          </a:prstGeom>
        </p:spPr>
      </p:pic>
      <p:pic>
        <p:nvPicPr>
          <p:cNvPr id="77" name="Picture 76">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8459079" y="4619273"/>
            <a:ext cx="720080" cy="403131"/>
          </a:xfrm>
          <a:prstGeom prst="rect">
            <a:avLst/>
          </a:prstGeom>
        </p:spPr>
      </p:pic>
      <p:pic>
        <p:nvPicPr>
          <p:cNvPr id="78" name="Picture 77">
            <a:extLst>
              <a:ext uri="{FF2B5EF4-FFF2-40B4-BE49-F238E27FC236}">
                <a16:creationId xmlns:a16="http://schemas.microsoft.com/office/drawing/2014/main" id="{8A6293EC-3AA2-4712-8CD0-55E1B6D7C213}"/>
              </a:ext>
            </a:extLst>
          </p:cNvPr>
          <p:cNvPicPr>
            <a:picLocks noChangeAspect="1"/>
          </p:cNvPicPr>
          <p:nvPr/>
        </p:nvPicPr>
        <p:blipFill rotWithShape="1">
          <a:blip r:embed="rId3"/>
          <a:srcRect b="41086"/>
          <a:stretch/>
        </p:blipFill>
        <p:spPr>
          <a:xfrm>
            <a:off x="8400256" y="5239874"/>
            <a:ext cx="720080" cy="493381"/>
          </a:xfrm>
          <a:prstGeom prst="rect">
            <a:avLst/>
          </a:prstGeom>
        </p:spPr>
      </p:pic>
      <p:cxnSp>
        <p:nvCxnSpPr>
          <p:cNvPr id="79" name="Straight Arrow Connector 78">
            <a:extLst>
              <a:ext uri="{FF2B5EF4-FFF2-40B4-BE49-F238E27FC236}">
                <a16:creationId xmlns:a16="http://schemas.microsoft.com/office/drawing/2014/main" id="{BCD710A0-8EA2-4F2B-A7AE-A8BA2566D9CA}"/>
              </a:ext>
            </a:extLst>
          </p:cNvPr>
          <p:cNvCxnSpPr>
            <a:cxnSpLocks/>
          </p:cNvCxnSpPr>
          <p:nvPr/>
        </p:nvCxnSpPr>
        <p:spPr>
          <a:xfrm>
            <a:off x="7680176" y="2227876"/>
            <a:ext cx="792088" cy="265020"/>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F4A0F4E-E6E5-4A44-AB4F-C8ACE2A40302}"/>
              </a:ext>
            </a:extLst>
          </p:cNvPr>
          <p:cNvCxnSpPr>
            <a:cxnSpLocks/>
            <a:stCxn id="78" idx="1"/>
          </p:cNvCxnSpPr>
          <p:nvPr/>
        </p:nvCxnSpPr>
        <p:spPr>
          <a:xfrm flipH="1">
            <a:off x="7608168" y="5486565"/>
            <a:ext cx="792088" cy="102675"/>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DA04367-827C-4AFD-BAC4-AE346BBC76FE}"/>
              </a:ext>
            </a:extLst>
          </p:cNvPr>
          <p:cNvCxnSpPr>
            <a:cxnSpLocks/>
            <a:stCxn id="73" idx="2"/>
            <a:endCxn id="74" idx="0"/>
          </p:cNvCxnSpPr>
          <p:nvPr/>
        </p:nvCxnSpPr>
        <p:spPr>
          <a:xfrm>
            <a:off x="8760296" y="2812444"/>
            <a:ext cx="0" cy="146588"/>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DA04367-827C-4AFD-BAC4-AE346BBC76FE}"/>
              </a:ext>
            </a:extLst>
          </p:cNvPr>
          <p:cNvCxnSpPr>
            <a:cxnSpLocks/>
            <a:stCxn id="74" idx="2"/>
            <a:endCxn id="75" idx="0"/>
          </p:cNvCxnSpPr>
          <p:nvPr/>
        </p:nvCxnSpPr>
        <p:spPr>
          <a:xfrm>
            <a:off x="8760296" y="3333578"/>
            <a:ext cx="0" cy="155968"/>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DA04367-827C-4AFD-BAC4-AE346BBC76FE}"/>
              </a:ext>
            </a:extLst>
          </p:cNvPr>
          <p:cNvCxnSpPr>
            <a:cxnSpLocks/>
            <a:stCxn id="75" idx="2"/>
          </p:cNvCxnSpPr>
          <p:nvPr/>
        </p:nvCxnSpPr>
        <p:spPr>
          <a:xfrm>
            <a:off x="8760296" y="3866597"/>
            <a:ext cx="0" cy="354490"/>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DA04367-827C-4AFD-BAC4-AE346BBC76FE}"/>
              </a:ext>
            </a:extLst>
          </p:cNvPr>
          <p:cNvCxnSpPr>
            <a:cxnSpLocks/>
          </p:cNvCxnSpPr>
          <p:nvPr/>
        </p:nvCxnSpPr>
        <p:spPr>
          <a:xfrm>
            <a:off x="8787653" y="4404961"/>
            <a:ext cx="0" cy="205084"/>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DA04367-827C-4AFD-BAC4-AE346BBC76FE}"/>
              </a:ext>
            </a:extLst>
          </p:cNvPr>
          <p:cNvCxnSpPr>
            <a:cxnSpLocks/>
            <a:endCxn id="78" idx="0"/>
          </p:cNvCxnSpPr>
          <p:nvPr/>
        </p:nvCxnSpPr>
        <p:spPr>
          <a:xfrm flipH="1">
            <a:off x="8760296" y="4820838"/>
            <a:ext cx="27358" cy="419036"/>
          </a:xfrm>
          <a:prstGeom prst="line">
            <a:avLst/>
          </a:prstGeom>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85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0648"/>
            <a:ext cx="10972800" cy="1584176"/>
          </a:xfrm>
        </p:spPr>
        <p:txBody>
          <a:bodyPr/>
          <a:lstStyle/>
          <a:p>
            <a:r>
              <a:rPr lang="en-GB" dirty="0"/>
              <a:t>The VAP assessment </a:t>
            </a:r>
          </a:p>
        </p:txBody>
      </p:sp>
      <p:sp>
        <p:nvSpPr>
          <p:cNvPr id="3" name="Content Placeholder 2"/>
          <p:cNvSpPr>
            <a:spLocks noGrp="1"/>
          </p:cNvSpPr>
          <p:nvPr>
            <p:ph idx="1"/>
          </p:nvPr>
        </p:nvSpPr>
        <p:spPr>
          <a:xfrm>
            <a:off x="609600" y="1844825"/>
            <a:ext cx="10972800" cy="3888432"/>
          </a:xfrm>
        </p:spPr>
        <p:txBody>
          <a:bodyPr>
            <a:normAutofit/>
          </a:bodyPr>
          <a:lstStyle/>
          <a:p>
            <a:r>
              <a:rPr lang="en-GB" sz="2000" dirty="0"/>
              <a:t>Complete a clinically robust checklist on each patient </a:t>
            </a:r>
          </a:p>
          <a:p>
            <a:pPr marL="857250" lvl="1" indent="-457200">
              <a:buFont typeface="+mj-lt"/>
              <a:buAutoNum type="arabicPeriod"/>
            </a:pPr>
            <a:endParaRPr lang="en-GB" sz="1600" dirty="0"/>
          </a:p>
          <a:p>
            <a:pPr marL="857250" lvl="1" indent="-457200">
              <a:buFont typeface="+mj-lt"/>
              <a:buAutoNum type="arabicPeriod"/>
            </a:pPr>
            <a:r>
              <a:rPr lang="en-GB" sz="1600" dirty="0"/>
              <a:t> Bloods </a:t>
            </a:r>
          </a:p>
          <a:p>
            <a:pPr marL="857250" lvl="1" indent="-457200">
              <a:buFont typeface="+mj-lt"/>
              <a:buAutoNum type="arabicPeriod"/>
            </a:pPr>
            <a:r>
              <a:rPr lang="en-GB" sz="1600" dirty="0"/>
              <a:t> Investigations between SACTs </a:t>
            </a:r>
          </a:p>
          <a:p>
            <a:pPr marL="857250" lvl="1" indent="-457200">
              <a:buFont typeface="+mj-lt"/>
              <a:buAutoNum type="arabicPeriod"/>
            </a:pPr>
            <a:r>
              <a:rPr lang="en-GB" sz="1600" dirty="0"/>
              <a:t>Tumour markers / scans </a:t>
            </a:r>
          </a:p>
          <a:p>
            <a:pPr marL="857250" lvl="1" indent="-457200">
              <a:buFont typeface="+mj-lt"/>
              <a:buAutoNum type="arabicPeriod"/>
            </a:pPr>
            <a:r>
              <a:rPr lang="en-GB" sz="1600" dirty="0"/>
              <a:t>Contact with the treatment helpline</a:t>
            </a:r>
          </a:p>
          <a:p>
            <a:pPr marL="857250" lvl="1" indent="-457200">
              <a:buFont typeface="+mj-lt"/>
              <a:buAutoNum type="arabicPeriod"/>
            </a:pPr>
            <a:r>
              <a:rPr lang="en-GB" sz="1600" dirty="0"/>
              <a:t>Toxicity assessment / grades</a:t>
            </a:r>
          </a:p>
          <a:p>
            <a:pPr marL="857250" lvl="1" indent="-457200">
              <a:buFont typeface="+mj-lt"/>
              <a:buAutoNum type="arabicPeriod"/>
            </a:pPr>
            <a:r>
              <a:rPr lang="en-GB" sz="1600" dirty="0"/>
              <a:t>New meds from GP/OTT  - potential interactions with SACT,</a:t>
            </a:r>
          </a:p>
          <a:p>
            <a:pPr marL="857250" lvl="1" indent="-457200">
              <a:buFont typeface="+mj-lt"/>
              <a:buAutoNum type="arabicPeriod"/>
            </a:pPr>
            <a:r>
              <a:rPr lang="en-GB" sz="1600" dirty="0"/>
              <a:t>Weight changes </a:t>
            </a:r>
          </a:p>
          <a:p>
            <a:pPr marL="857250" lvl="1" indent="-457200">
              <a:buFont typeface="+mj-lt"/>
              <a:buAutoNum type="arabicPeriod"/>
            </a:pPr>
            <a:r>
              <a:rPr lang="en-GB" sz="1600" dirty="0"/>
              <a:t>Any other / comments </a:t>
            </a:r>
          </a:p>
          <a:p>
            <a:pPr marL="857250" lvl="1" indent="-457200">
              <a:buFont typeface="+mj-lt"/>
              <a:buAutoNum type="arabicPeriod"/>
            </a:pPr>
            <a:r>
              <a:rPr lang="en-GB" sz="1600" dirty="0"/>
              <a:t>Next appointment / blood forms </a:t>
            </a:r>
          </a:p>
          <a:p>
            <a:pPr marL="857250" lvl="1" indent="-457200">
              <a:buFont typeface="+mj-lt"/>
              <a:buAutoNum type="arabicPeriod"/>
            </a:pPr>
            <a:r>
              <a:rPr lang="en-GB" sz="1600" dirty="0"/>
              <a:t>Check date and time of SACT .</a:t>
            </a:r>
          </a:p>
          <a:p>
            <a:endParaRPr lang="en-GB" dirty="0"/>
          </a:p>
        </p:txBody>
      </p:sp>
    </p:spTree>
    <p:extLst>
      <p:ext uri="{BB962C8B-B14F-4D97-AF65-F5344CB8AC3E}">
        <p14:creationId xmlns:p14="http://schemas.microsoft.com/office/powerpoint/2010/main" val="274713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10972800" cy="1008112"/>
          </a:xfrm>
        </p:spPr>
        <p:txBody>
          <a:bodyPr/>
          <a:lstStyle/>
          <a:p>
            <a:r>
              <a:rPr lang="en-GB" dirty="0"/>
              <a:t>Set-up / clinical governance / monitoring </a:t>
            </a:r>
            <a:endParaRPr lang="en-GB" b="0" dirty="0"/>
          </a:p>
        </p:txBody>
      </p:sp>
      <p:sp>
        <p:nvSpPr>
          <p:cNvPr id="3" name="Content Placeholder 2"/>
          <p:cNvSpPr>
            <a:spLocks noGrp="1"/>
          </p:cNvSpPr>
          <p:nvPr>
            <p:ph idx="1"/>
          </p:nvPr>
        </p:nvSpPr>
        <p:spPr>
          <a:xfrm>
            <a:off x="609600" y="1988840"/>
            <a:ext cx="10972800" cy="3984917"/>
          </a:xfrm>
        </p:spPr>
        <p:txBody>
          <a:bodyPr>
            <a:normAutofit/>
          </a:bodyPr>
          <a:lstStyle/>
          <a:p>
            <a:r>
              <a:rPr lang="en-GB" sz="2000" dirty="0"/>
              <a:t>Set up during COVID – easy passage; however, COVID rules no longer apply </a:t>
            </a:r>
          </a:p>
          <a:p>
            <a:r>
              <a:rPr lang="en-GB" sz="2000" dirty="0"/>
              <a:t>Project management approach. </a:t>
            </a:r>
          </a:p>
          <a:p>
            <a:r>
              <a:rPr lang="en-GB" sz="2000" dirty="0"/>
              <a:t>SOPs / risk assessments</a:t>
            </a:r>
          </a:p>
          <a:p>
            <a:r>
              <a:rPr lang="en-GB" sz="2000" dirty="0"/>
              <a:t>Data collection –		</a:t>
            </a:r>
          </a:p>
          <a:p>
            <a:pPr lvl="1"/>
            <a:r>
              <a:rPr lang="en-GB" dirty="0"/>
              <a:t>Refers (any late adopters/ heavy referrers )</a:t>
            </a:r>
            <a:endParaRPr lang="en-GB" strike="sngStrike" dirty="0">
              <a:solidFill>
                <a:srgbClr val="FF0000"/>
              </a:solidFill>
            </a:endParaRPr>
          </a:p>
          <a:p>
            <a:pPr lvl="1"/>
            <a:r>
              <a:rPr lang="en-GB" dirty="0"/>
              <a:t>Side effects &gt;Grade 1</a:t>
            </a:r>
          </a:p>
          <a:p>
            <a:pPr lvl="1"/>
            <a:r>
              <a:rPr lang="en-GB" dirty="0"/>
              <a:t>Percentage deferrals / dose reductions – benchmark </a:t>
            </a:r>
          </a:p>
          <a:p>
            <a:r>
              <a:rPr lang="en-GB" sz="2000" dirty="0"/>
              <a:t>Incident monitoring. Failure to declare toxicity</a:t>
            </a:r>
          </a:p>
          <a:p>
            <a:r>
              <a:rPr lang="en-GB" sz="2000" dirty="0"/>
              <a:t>Patient/staff satisfaction</a:t>
            </a:r>
          </a:p>
          <a:p>
            <a:endParaRPr lang="en-GB" sz="2000" dirty="0"/>
          </a:p>
        </p:txBody>
      </p:sp>
    </p:spTree>
    <p:extLst>
      <p:ext uri="{BB962C8B-B14F-4D97-AF65-F5344CB8AC3E}">
        <p14:creationId xmlns:p14="http://schemas.microsoft.com/office/powerpoint/2010/main" val="39387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con&#10;&#10;Description automatically generated">
            <a:extLst>
              <a:ext uri="{FF2B5EF4-FFF2-40B4-BE49-F238E27FC236}">
                <a16:creationId xmlns:a16="http://schemas.microsoft.com/office/drawing/2014/main" id="{84BC1ED0-174D-4B27-928D-C3B0E4AA3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508" y="-1107504"/>
            <a:ext cx="12850438" cy="8507928"/>
          </a:xfrm>
          <a:prstGeom prst="rect">
            <a:avLst/>
          </a:prstGeom>
        </p:spPr>
      </p:pic>
    </p:spTree>
    <p:extLst>
      <p:ext uri="{BB962C8B-B14F-4D97-AF65-F5344CB8AC3E}">
        <p14:creationId xmlns:p14="http://schemas.microsoft.com/office/powerpoint/2010/main" val="2562955354"/>
      </p:ext>
    </p:extLst>
  </p:cSld>
  <p:clrMapOvr>
    <a:masterClrMapping/>
  </p:clrMapOvr>
</p:sld>
</file>

<file path=ppt/theme/theme1.xml><?xml version="1.0" encoding="utf-8"?>
<a:theme xmlns:a="http://schemas.openxmlformats.org/drawingml/2006/main" name="VNHST-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CC VAP Talk 2023 Feb" id="{7416300D-45F4-4111-BB98-36C820D3AF74}" vid="{E011A8DF-B49B-43A0-B862-5B32CA6A1274}"/>
    </a:ext>
  </a:extLst>
</a:theme>
</file>

<file path=ppt/theme/theme2.xml><?xml version="1.0" encoding="utf-8"?>
<a:theme xmlns:a="http://schemas.openxmlformats.org/drawingml/2006/main" name="HFMA 1 Orange Yellow">
  <a:themeElements>
    <a:clrScheme name="HFMA brand 2021">
      <a:dk1>
        <a:srgbClr val="595857"/>
      </a:dk1>
      <a:lt1>
        <a:sysClr val="window" lastClr="FFFFFF"/>
      </a:lt1>
      <a:dk2>
        <a:srgbClr val="51832B"/>
      </a:dk2>
      <a:lt2>
        <a:srgbClr val="595857"/>
      </a:lt2>
      <a:accent1>
        <a:srgbClr val="01818F"/>
      </a:accent1>
      <a:accent2>
        <a:srgbClr val="293A95"/>
      </a:accent2>
      <a:accent3>
        <a:srgbClr val="64AFE1"/>
      </a:accent3>
      <a:accent4>
        <a:srgbClr val="AB1F4E"/>
      </a:accent4>
      <a:accent5>
        <a:srgbClr val="E73443"/>
      </a:accent5>
      <a:accent6>
        <a:srgbClr val="F3A41E"/>
      </a:accent6>
      <a:hlink>
        <a:srgbClr val="293A95"/>
      </a:hlink>
      <a:folHlink>
        <a:srgbClr val="01818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 powerpoint template" id="{51F567F8-B21B-41A8-8841-8F7E992B59B8}" vid="{66CF8FBA-B49B-48C0-B0A3-EA5A2A01DD7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892dfc-1c33-4abc-b32c-592c428ab33a">
      <Terms xmlns="http://schemas.microsoft.com/office/infopath/2007/PartnerControls"/>
    </lcf76f155ced4ddcb4097134ff3c332f>
    <TaxCatchAll xmlns="8f5d9ec7-e2dd-4709-ad84-1bee4d5f0a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71AF0F9D560A4BB2FC651642234E54" ma:contentTypeVersion="16" ma:contentTypeDescription="Create a new document." ma:contentTypeScope="" ma:versionID="c6030489985176dbbf579ca42e44e562">
  <xsd:schema xmlns:xsd="http://www.w3.org/2001/XMLSchema" xmlns:xs="http://www.w3.org/2001/XMLSchema" xmlns:p="http://schemas.microsoft.com/office/2006/metadata/properties" xmlns:ns2="47892dfc-1c33-4abc-b32c-592c428ab33a" xmlns:ns3="f4ff82ef-9bf8-4d2c-920e-1066f9a4b835" xmlns:ns4="8f5d9ec7-e2dd-4709-ad84-1bee4d5f0a4d" targetNamespace="http://schemas.microsoft.com/office/2006/metadata/properties" ma:root="true" ma:fieldsID="3e470158be1946df0858665bd294d4af" ns2:_="" ns3:_="" ns4:_="">
    <xsd:import namespace="47892dfc-1c33-4abc-b32c-592c428ab33a"/>
    <xsd:import namespace="f4ff82ef-9bf8-4d2c-920e-1066f9a4b835"/>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92dfc-1c33-4abc-b32c-592c428a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ff82ef-9bf8-4d2c-920e-1066f9a4b8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FE7FA-50C2-46C2-91C3-A9D33C4EA3FD}">
  <ds:schemaRefs>
    <ds:schemaRef ds:uri="http://schemas.microsoft.com/sharepoint/v3/contenttype/forms"/>
  </ds:schemaRefs>
</ds:datastoreItem>
</file>

<file path=customXml/itemProps2.xml><?xml version="1.0" encoding="utf-8"?>
<ds:datastoreItem xmlns:ds="http://schemas.openxmlformats.org/officeDocument/2006/customXml" ds:itemID="{FA0D180F-A3C9-473B-AA8A-32471EC5531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8f5d9ec7-e2dd-4709-ad84-1bee4d5f0a4d"/>
    <ds:schemaRef ds:uri="f4ff82ef-9bf8-4d2c-920e-1066f9a4b835"/>
    <ds:schemaRef ds:uri="47892dfc-1c33-4abc-b32c-592c428ab33a"/>
    <ds:schemaRef ds:uri="http://purl.org/dc/dcmitype/"/>
  </ds:schemaRefs>
</ds:datastoreItem>
</file>

<file path=customXml/itemProps3.xml><?xml version="1.0" encoding="utf-8"?>
<ds:datastoreItem xmlns:ds="http://schemas.openxmlformats.org/officeDocument/2006/customXml" ds:itemID="{F4193AEF-9F13-4E9E-BA90-E5840610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92dfc-1c33-4abc-b32c-592c428ab33a"/>
    <ds:schemaRef ds:uri="f4ff82ef-9bf8-4d2c-920e-1066f9a4b835"/>
    <ds:schemaRef ds:uri="8f5d9ec7-e2dd-4709-ad84-1bee4d5f0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VCC VAP Talk 2023 Feb</Template>
  <TotalTime>9</TotalTime>
  <Words>914</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SimSun</vt:lpstr>
      <vt:lpstr>Arial</vt:lpstr>
      <vt:lpstr>Calibri</vt:lpstr>
      <vt:lpstr>Courier New</vt:lpstr>
      <vt:lpstr>Times New Roman</vt:lpstr>
      <vt:lpstr>Wingdings</vt:lpstr>
      <vt:lpstr>Wingdings 3</vt:lpstr>
      <vt:lpstr>VNHST-PowerPoint-template</vt:lpstr>
      <vt:lpstr>HFMA 1 Orange Yellow</vt:lpstr>
      <vt:lpstr>The Velindre Virtually Assessed Patient Clinic </vt:lpstr>
      <vt:lpstr>Proactive management of service capacity and workforce in oncology clinics:  The VAP clinic.  A Velindre Cancer Centre example</vt:lpstr>
      <vt:lpstr>What is the VAP clinic  (Virtually Assessed Patient)</vt:lpstr>
      <vt:lpstr>Why set up a virtually assessed patient (VAP) Clinic</vt:lpstr>
      <vt:lpstr>Logistics of VAP</vt:lpstr>
      <vt:lpstr>VAP Clinic pathways Parallel(CDK / cape)                                                         Transfer care                                                                                   (Adjuvant Kadcyla / cape ) </vt:lpstr>
      <vt:lpstr>The VAP assessment </vt:lpstr>
      <vt:lpstr>Set-up / clinical governance / monitoring </vt:lpstr>
      <vt:lpstr>PowerPoint Presentation</vt:lpstr>
      <vt:lpstr>VAP Evaluation </vt:lpstr>
      <vt:lpstr>Horizon scanning </vt:lpstr>
      <vt:lpstr>Velindre Cancer Centre Virtually Assessed Patient Clinic</vt:lpstr>
      <vt:lpstr>Challenges for Service</vt:lpstr>
      <vt:lpstr>Challenges for Service</vt:lpstr>
      <vt:lpstr>Key Enablers</vt:lpstr>
      <vt:lpstr>Key Enablers</vt:lpstr>
      <vt:lpstr>Impact of Virtually Assessed Patient Clinic</vt:lpstr>
      <vt:lpstr>Next Steps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Velindre Virtually Assessed Patient Clinic</dc:title>
  <dc:creator>Harriet Dark</dc:creator>
  <cp:lastModifiedBy>Michael Stone (Velindre - Finance)</cp:lastModifiedBy>
  <cp:revision>3</cp:revision>
  <dcterms:created xsi:type="dcterms:W3CDTF">2023-02-13T09:05:47Z</dcterms:created>
  <dcterms:modified xsi:type="dcterms:W3CDTF">2023-02-17T09:45:23Z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0x010100F071AF0F9D560A4BB2FC651642234E54</vt:lpwstr>
  </property>
  <property fmtid="{D5CDD505-2E9C-101B-9397-08002B2CF9AE}" pid="3" name="MediaServiceImageTags">
    <vt:lpwstr/>
  </property>
</Properties>
</file>