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9" r:id="rId3"/>
    <p:sldId id="257" r:id="rId4"/>
    <p:sldId id="258" r:id="rId5"/>
    <p:sldId id="333" r:id="rId6"/>
    <p:sldId id="260" r:id="rId7"/>
    <p:sldId id="332" r:id="rId8"/>
    <p:sldId id="271" r:id="rId9"/>
    <p:sldId id="320" r:id="rId10"/>
    <p:sldId id="273" r:id="rId11"/>
    <p:sldId id="316" r:id="rId12"/>
    <p:sldId id="328" r:id="rId13"/>
    <p:sldId id="329" r:id="rId14"/>
    <p:sldId id="274" r:id="rId15"/>
    <p:sldId id="277" r:id="rId16"/>
    <p:sldId id="261" r:id="rId17"/>
    <p:sldId id="262" r:id="rId18"/>
    <p:sldId id="314" r:id="rId19"/>
    <p:sldId id="308" r:id="rId20"/>
    <p:sldId id="318" r:id="rId21"/>
    <p:sldId id="299" r:id="rId22"/>
    <p:sldId id="306" r:id="rId23"/>
    <p:sldId id="312" r:id="rId24"/>
    <p:sldId id="286" r:id="rId25"/>
    <p:sldId id="291" r:id="rId26"/>
    <p:sldId id="322" r:id="rId27"/>
    <p:sldId id="289" r:id="rId28"/>
    <p:sldId id="310" r:id="rId29"/>
    <p:sldId id="263" r:id="rId30"/>
    <p:sldId id="324" r:id="rId31"/>
    <p:sldId id="327" r:id="rId32"/>
    <p:sldId id="298" r:id="rId33"/>
    <p:sldId id="330" r:id="rId34"/>
    <p:sldId id="33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4e0ac519e46458f/Documents/EYE%20CASUALTY/anon%20Patient%20survey%20Feb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ird\Downloads\Eye%20Casualty%20Atts%202018-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% referrals for four clinical sub-speciality  areas </a:t>
            </a:r>
            <a:r>
              <a:rPr lang="en-GB" sz="1200" b="1" dirty="0">
                <a:solidFill>
                  <a:schemeClr val="tx1"/>
                </a:solidFill>
              </a:rPr>
              <a:t>(overall </a:t>
            </a:r>
            <a:r>
              <a:rPr lang="en-GB" sz="1200" b="1" u="sng" dirty="0">
                <a:solidFill>
                  <a:schemeClr val="tx1"/>
                </a:solidFill>
              </a:rPr>
              <a:t>regional </a:t>
            </a:r>
            <a:r>
              <a:rPr lang="en-GB" sz="1200" b="1" dirty="0">
                <a:solidFill>
                  <a:schemeClr val="tx1"/>
                </a:solidFill>
              </a:rPr>
              <a:t>total </a:t>
            </a:r>
            <a:r>
              <a:rPr lang="en-GB" sz="1200" b="1" u="sng" dirty="0">
                <a:solidFill>
                  <a:schemeClr val="tx1"/>
                </a:solidFill>
              </a:rPr>
              <a:t>ophthalmology</a:t>
            </a:r>
            <a:r>
              <a:rPr lang="en-GB" sz="1200" b="1" dirty="0">
                <a:solidFill>
                  <a:schemeClr val="tx1"/>
                </a:solidFill>
              </a:rPr>
              <a:t> referrals n=34,495)</a:t>
            </a:r>
            <a:endParaRPr lang="en-GB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54346812342488"/>
          <c:y val="2.86976765878389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[1]Sheet2!$A$6:$A$9</c:f>
              <c:strCache>
                <c:ptCount val="4"/>
                <c:pt idx="0">
                  <c:v>General Ophthalmology</c:v>
                </c:pt>
                <c:pt idx="1">
                  <c:v>Cataract Service</c:v>
                </c:pt>
                <c:pt idx="2">
                  <c:v>Glaucoma Service</c:v>
                </c:pt>
                <c:pt idx="3">
                  <c:v>Macular Service</c:v>
                </c:pt>
              </c:strCache>
            </c:strRef>
          </c:cat>
          <c:val>
            <c:numRef>
              <c:f>[1]Sheet2!$B$6:$B$9</c:f>
              <c:numCache>
                <c:formatCode>General</c:formatCode>
                <c:ptCount val="4"/>
                <c:pt idx="0">
                  <c:v>0.33</c:v>
                </c:pt>
                <c:pt idx="1">
                  <c:v>0.34</c:v>
                </c:pt>
                <c:pt idx="2">
                  <c:v>0.115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6-44F3-A8E1-B017942393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7674312"/>
        <c:axId val="707673984"/>
      </c:barChart>
      <c:catAx>
        <c:axId val="70767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673984"/>
        <c:crosses val="autoZero"/>
        <c:auto val="1"/>
        <c:lblAlgn val="ctr"/>
        <c:lblOffset val="100"/>
        <c:noMultiLvlLbl val="0"/>
      </c:catAx>
      <c:valAx>
        <c:axId val="7076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67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solidFill>
        <a:sysClr val="window" lastClr="FFFFFF">
          <a:lumMod val="85000"/>
        </a:sys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3-4F70-92A0-D074528F61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13-4F70-92A0-D074528F61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13-4F70-92A0-D074528F61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13-4F70-92A0-D074528F617D}"/>
              </c:ext>
            </c:extLst>
          </c:dPt>
          <c:cat>
            <c:strRef>
              <c:f>Sheet1!$A$7:$D$7</c:f>
              <c:strCache>
                <c:ptCount val="4"/>
                <c:pt idx="0">
                  <c:v>Self-referral</c:v>
                </c:pt>
                <c:pt idx="1">
                  <c:v>Optometrist</c:v>
                </c:pt>
                <c:pt idx="2">
                  <c:v>GP</c:v>
                </c:pt>
                <c:pt idx="3">
                  <c:v>ED/Other</c:v>
                </c:pt>
              </c:strCache>
            </c:strRef>
          </c:cat>
          <c:val>
            <c:numRef>
              <c:f>Sheet1!$A$8:$D$8</c:f>
              <c:numCache>
                <c:formatCode>General</c:formatCode>
                <c:ptCount val="4"/>
                <c:pt idx="0">
                  <c:v>51</c:v>
                </c:pt>
                <c:pt idx="1">
                  <c:v>24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13-4F70-92A0-D074528F6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77-4BA6-8037-8B05B618C1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77-4BA6-8037-8B05B618C1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77-4BA6-8037-8B05B618C1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77-4BA6-8037-8B05B618C126}"/>
              </c:ext>
            </c:extLst>
          </c:dPt>
          <c:dLbls>
            <c:dLbl>
              <c:idx val="0"/>
              <c:layout>
                <c:manualLayout>
                  <c:x val="0.1066389493336125"/>
                  <c:y val="8.35480619270416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2714E2-900D-4A7A-B31C-78C4A35B0491}" type="CATEGORYNAME">
                      <a:rPr lang="en-US" smtClean="0"/>
                      <a:pPr>
                        <a:defRPr sz="2000" b="1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4F3527BB-B104-4457-B986-63E3960B69DC}" type="PERCENTAGE">
                      <a:rPr lang="en-US" baseline="0" smtClean="0"/>
                      <a:pPr>
                        <a:defRPr sz="2000" b="1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77-4BA6-8037-8B05B618C12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77-4BA6-8037-8B05B618C126}"/>
                </c:ext>
              </c:extLst>
            </c:dLbl>
            <c:dLbl>
              <c:idx val="2"/>
              <c:layout>
                <c:manualLayout>
                  <c:x val="-0.10441582978765832"/>
                  <c:y val="8.07206436152002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77-4BA6-8037-8B05B618C126}"/>
                </c:ext>
              </c:extLst>
            </c:dLbl>
            <c:dLbl>
              <c:idx val="3"/>
              <c:layout>
                <c:manualLayout>
                  <c:x val="-4.6035061963116589E-2"/>
                  <c:y val="7.659096960705991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Other/ED
</a:t>
                    </a:r>
                    <a:fld id="{28D39598-2FC9-4311-AE1B-4492B18DA180}" type="PERCENTAGE">
                      <a:rPr lang="en-US" baseline="0"/>
                      <a:pPr>
                        <a:defRPr sz="2000" b="1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11111794208927"/>
                      <c:h val="0.216065593157747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77-4BA6-8037-8B05B618C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Sheet1!$B$2:$B$5</c:f>
              <c:strCache>
                <c:ptCount val="4"/>
                <c:pt idx="0">
                  <c:v>Self</c:v>
                </c:pt>
                <c:pt idx="1">
                  <c:v>Optometrist </c:v>
                </c:pt>
                <c:pt idx="2">
                  <c:v>G.P</c:v>
                </c:pt>
                <c:pt idx="3">
                  <c:v>Other 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342</c:v>
                </c:pt>
                <c:pt idx="1">
                  <c:v>116</c:v>
                </c:pt>
                <c:pt idx="2">
                  <c:v>79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77-4BA6-8037-8B05B618C12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03285704195215"/>
          <c:y val="3.405050215922243E-2"/>
          <c:w val="0.67227385854187527"/>
          <c:h val="0.805456921334611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33-4BFD-8547-EC9F67659D40}"/>
              </c:ext>
            </c:extLst>
          </c:dPt>
          <c:dLbls>
            <c:dLbl>
              <c:idx val="0"/>
              <c:layout>
                <c:manualLayout>
                  <c:x val="0.1066389493336125"/>
                  <c:y val="8.35480619270416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2714E2-900D-4A7A-B31C-78C4A35B0491}" type="CATEGORYNAME">
                      <a:rPr lang="en-US" smtClean="0"/>
                      <a:pPr>
                        <a:defRPr sz="2000" b="1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4F3527BB-B104-4457-B986-63E3960B69DC}" type="PERCENTAGE">
                      <a:rPr lang="en-US" baseline="0" smtClean="0"/>
                      <a:pPr>
                        <a:defRPr sz="2000" b="1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33-4BFD-8547-EC9F67659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6C33-4BFD-8547-EC9F67659D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2310416241844"/>
          <c:y val="0.10003535910177135"/>
          <c:w val="0.4673536346969559"/>
          <c:h val="0.799929281796457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74-4742-A127-BDB7EDFF34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474-4742-A127-BDB7EDFF34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474-4742-A127-BDB7EDFF34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474-4742-A127-BDB7EDFF34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474-4742-A127-BDB7EDFF34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474-4742-A127-BDB7EDFF34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474-4742-A127-BDB7EDFF34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474-4742-A127-BDB7EDFF34F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474-4742-A127-BDB7EDFF34F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474-4742-A127-BDB7EDFF34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474-4742-A127-BDB7EDFF34F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474-4742-A127-BDB7EDFF34F0}"/>
                </c:ext>
              </c:extLst>
            </c:dLbl>
            <c:dLbl>
              <c:idx val="3"/>
              <c:layout>
                <c:manualLayout>
                  <c:x val="-7.2344738306077813E-3"/>
                  <c:y val="-0.25028156630868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Community Optometrist</a:t>
                    </a:r>
                    <a:r>
                      <a:rPr lang="en-US" sz="2000" baseline="0" dirty="0"/>
                      <a:t> 64% 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36627761453813"/>
                      <c:h val="0.269425455609451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474-4742-A127-BDB7EDFF34F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474-4742-A127-BDB7EDFF34F0}"/>
                </c:ext>
              </c:extLst>
            </c:dLbl>
            <c:dLbl>
              <c:idx val="5"/>
              <c:layout>
                <c:manualLayout>
                  <c:x val="-8.7719422175777606E-2"/>
                  <c:y val="7.16586051855358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74-4742-A127-BDB7EDFF34F0}"/>
                </c:ext>
              </c:extLst>
            </c:dLbl>
            <c:dLbl>
              <c:idx val="6"/>
              <c:layout>
                <c:manualLayout>
                  <c:x val="-6.7696380914526774E-2"/>
                  <c:y val="5.214271857755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91784121685738"/>
                      <c:h val="6.9662535527030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474-4742-A127-BDB7EDFF34F0}"/>
                </c:ext>
              </c:extLst>
            </c:dLbl>
            <c:dLbl>
              <c:idx val="7"/>
              <c:layout>
                <c:manualLayout>
                  <c:x val="7.7429052295734102E-2"/>
                  <c:y val="-4.0947774391734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04035266096116"/>
                      <c:h val="9.4964713443498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474-4742-A127-BDB7EDFF34F0}"/>
                </c:ext>
              </c:extLst>
            </c:dLbl>
            <c:dLbl>
              <c:idx val="8"/>
              <c:layout>
                <c:manualLayout>
                  <c:x val="0.16654712776189412"/>
                  <c:y val="3.41231453264456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474-4742-A127-BDB7EDFF3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2857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'[anon Patient survey Feb 2021.xlsx]Px numbers'!$A$11:$A$19</c:f>
              <c:strCache>
                <c:ptCount val="9"/>
                <c:pt idx="3">
                  <c:v>Optom  64%</c:v>
                </c:pt>
                <c:pt idx="4">
                  <c:v>self  11%</c:v>
                </c:pt>
                <c:pt idx="5">
                  <c:v>GP  11%</c:v>
                </c:pt>
                <c:pt idx="6">
                  <c:v>ED RVH  6%</c:v>
                </c:pt>
                <c:pt idx="7">
                  <c:v>Another ED  4%</c:v>
                </c:pt>
                <c:pt idx="8">
                  <c:v>Other 4%</c:v>
                </c:pt>
              </c:strCache>
            </c:strRef>
          </c:cat>
          <c:val>
            <c:numRef>
              <c:f>'[anon Patient survey Feb 2021.xlsx]Px numbers'!$B$11:$B$19</c:f>
              <c:numCache>
                <c:formatCode>General</c:formatCode>
                <c:ptCount val="9"/>
                <c:pt idx="3">
                  <c:v>101</c:v>
                </c:pt>
                <c:pt idx="4">
                  <c:v>18</c:v>
                </c:pt>
                <c:pt idx="5">
                  <c:v>17</c:v>
                </c:pt>
                <c:pt idx="6">
                  <c:v>10</c:v>
                </c:pt>
                <c:pt idx="7">
                  <c:v>6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474-4742-A127-BDB7EDFF34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9144001927295"/>
          <c:y val="4.7505687138731878E-2"/>
          <c:w val="0.8766570301900668"/>
          <c:h val="0.7335305855301540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Summary!$B$17:$BP$17</c:f>
              <c:strCache>
                <c:ptCount val="67"/>
                <c:pt idx="0">
                  <c:v>Jan 18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19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 20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 21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 22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 23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</c:strCache>
            </c:strRef>
          </c:cat>
          <c:val>
            <c:numRef>
              <c:f>Summary!$B$18:$BP$18</c:f>
              <c:numCache>
                <c:formatCode>General</c:formatCode>
                <c:ptCount val="67"/>
                <c:pt idx="0">
                  <c:v>1265</c:v>
                </c:pt>
                <c:pt idx="1">
                  <c:v>1217</c:v>
                </c:pt>
                <c:pt idx="2">
                  <c:v>1305</c:v>
                </c:pt>
                <c:pt idx="3">
                  <c:v>1338</c:v>
                </c:pt>
                <c:pt idx="4">
                  <c:v>1389</c:v>
                </c:pt>
                <c:pt idx="5">
                  <c:v>1420</c:v>
                </c:pt>
                <c:pt idx="6">
                  <c:v>1307</c:v>
                </c:pt>
                <c:pt idx="7">
                  <c:v>1449</c:v>
                </c:pt>
                <c:pt idx="8">
                  <c:v>1340</c:v>
                </c:pt>
                <c:pt idx="9">
                  <c:v>1365</c:v>
                </c:pt>
                <c:pt idx="10">
                  <c:v>1314</c:v>
                </c:pt>
                <c:pt idx="11">
                  <c:v>1234</c:v>
                </c:pt>
                <c:pt idx="12" formatCode="0">
                  <c:v>1352</c:v>
                </c:pt>
                <c:pt idx="13" formatCode="0">
                  <c:v>1299</c:v>
                </c:pt>
                <c:pt idx="14" formatCode="0">
                  <c:v>1425</c:v>
                </c:pt>
                <c:pt idx="15" formatCode="0">
                  <c:v>1455</c:v>
                </c:pt>
                <c:pt idx="16" formatCode="0">
                  <c:v>1293</c:v>
                </c:pt>
                <c:pt idx="17" formatCode="0">
                  <c:v>1360</c:v>
                </c:pt>
                <c:pt idx="18" formatCode="0">
                  <c:v>1425</c:v>
                </c:pt>
                <c:pt idx="19" formatCode="0">
                  <c:v>1404</c:v>
                </c:pt>
                <c:pt idx="20" formatCode="0">
                  <c:v>1448</c:v>
                </c:pt>
                <c:pt idx="21" formatCode="0">
                  <c:v>1353</c:v>
                </c:pt>
                <c:pt idx="22" formatCode="0">
                  <c:v>1293</c:v>
                </c:pt>
                <c:pt idx="23" formatCode="0">
                  <c:v>1099</c:v>
                </c:pt>
                <c:pt idx="24" formatCode="0">
                  <c:v>1296</c:v>
                </c:pt>
                <c:pt idx="25" formatCode="0">
                  <c:v>1262</c:v>
                </c:pt>
                <c:pt idx="26" formatCode="0">
                  <c:v>804</c:v>
                </c:pt>
                <c:pt idx="27" formatCode="0">
                  <c:v>405</c:v>
                </c:pt>
                <c:pt idx="28" formatCode="0">
                  <c:v>656</c:v>
                </c:pt>
                <c:pt idx="29" formatCode="0">
                  <c:v>603</c:v>
                </c:pt>
                <c:pt idx="30" formatCode="0">
                  <c:v>672</c:v>
                </c:pt>
                <c:pt idx="31" formatCode="0">
                  <c:v>638</c:v>
                </c:pt>
                <c:pt idx="32" formatCode="0">
                  <c:v>635</c:v>
                </c:pt>
                <c:pt idx="33" formatCode="0">
                  <c:v>681</c:v>
                </c:pt>
                <c:pt idx="34" formatCode="0">
                  <c:v>612</c:v>
                </c:pt>
                <c:pt idx="35" formatCode="0">
                  <c:v>612</c:v>
                </c:pt>
                <c:pt idx="36" formatCode="0">
                  <c:v>549</c:v>
                </c:pt>
                <c:pt idx="37" formatCode="0">
                  <c:v>501</c:v>
                </c:pt>
                <c:pt idx="38" formatCode="0">
                  <c:v>597</c:v>
                </c:pt>
                <c:pt idx="39" formatCode="0">
                  <c:v>694</c:v>
                </c:pt>
                <c:pt idx="40" formatCode="0">
                  <c:v>764</c:v>
                </c:pt>
                <c:pt idx="41" formatCode="0">
                  <c:v>809</c:v>
                </c:pt>
                <c:pt idx="42" formatCode="0">
                  <c:v>729</c:v>
                </c:pt>
                <c:pt idx="43" formatCode="0">
                  <c:v>712</c:v>
                </c:pt>
                <c:pt idx="44">
                  <c:v>747</c:v>
                </c:pt>
                <c:pt idx="45">
                  <c:v>765</c:v>
                </c:pt>
                <c:pt idx="46">
                  <c:v>688</c:v>
                </c:pt>
                <c:pt idx="47">
                  <c:v>661</c:v>
                </c:pt>
                <c:pt idx="48">
                  <c:v>740</c:v>
                </c:pt>
                <c:pt idx="49">
                  <c:v>703</c:v>
                </c:pt>
                <c:pt idx="50">
                  <c:v>858</c:v>
                </c:pt>
                <c:pt idx="51">
                  <c:v>772</c:v>
                </c:pt>
                <c:pt idx="52">
                  <c:v>919</c:v>
                </c:pt>
                <c:pt idx="53">
                  <c:v>780</c:v>
                </c:pt>
                <c:pt idx="54">
                  <c:v>752</c:v>
                </c:pt>
                <c:pt idx="55">
                  <c:v>867</c:v>
                </c:pt>
                <c:pt idx="56">
                  <c:v>837</c:v>
                </c:pt>
                <c:pt idx="57">
                  <c:v>829</c:v>
                </c:pt>
                <c:pt idx="58">
                  <c:v>797</c:v>
                </c:pt>
                <c:pt idx="59">
                  <c:v>662</c:v>
                </c:pt>
                <c:pt idx="60">
                  <c:v>687</c:v>
                </c:pt>
                <c:pt idx="61">
                  <c:v>676</c:v>
                </c:pt>
                <c:pt idx="62">
                  <c:v>686</c:v>
                </c:pt>
                <c:pt idx="63">
                  <c:v>585</c:v>
                </c:pt>
                <c:pt idx="64">
                  <c:v>558</c:v>
                </c:pt>
                <c:pt idx="65">
                  <c:v>519</c:v>
                </c:pt>
                <c:pt idx="66">
                  <c:v>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85-4271-9256-35386C3A1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3595568"/>
        <c:axId val="1104285824"/>
      </c:lineChart>
      <c:catAx>
        <c:axId val="151359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285824"/>
        <c:crosses val="autoZero"/>
        <c:auto val="1"/>
        <c:lblAlgn val="ctr"/>
        <c:lblOffset val="100"/>
        <c:noMultiLvlLbl val="0"/>
      </c:catAx>
      <c:valAx>
        <c:axId val="110428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59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Sheet4!$D$3</c:f>
              <c:strCache>
                <c:ptCount val="1"/>
                <c:pt idx="0">
                  <c:v> Run Time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0F-4107-A0AE-98AF48D35333}"/>
              </c:ext>
            </c:extLst>
          </c:dPt>
          <c:cat>
            <c:multiLvlStrRef>
              <c:f>Sheet4!$B$4:$C$12</c:f>
              <c:multiLvlStrCache>
                <c:ptCount val="9"/>
                <c:lvl>
                  <c:pt idx="0">
                    <c:v>GS</c:v>
                  </c:pt>
                  <c:pt idx="1">
                    <c:v>Gynae</c:v>
                  </c:pt>
                  <c:pt idx="2">
                    <c:v>Oral</c:v>
                  </c:pt>
                  <c:pt idx="3">
                    <c:v>Urology</c:v>
                  </c:pt>
                  <c:pt idx="4">
                    <c:v>GASTRO</c:v>
                  </c:pt>
                  <c:pt idx="5">
                    <c:v>GS</c:v>
                  </c:pt>
                  <c:pt idx="6">
                    <c:v>Ophth</c:v>
                  </c:pt>
                  <c:pt idx="7">
                    <c:v>T&amp;O</c:v>
                  </c:pt>
                  <c:pt idx="8">
                    <c:v>Urology</c:v>
                  </c:pt>
                </c:lvl>
                <c:lvl>
                  <c:pt idx="0">
                    <c:v>CAH</c:v>
                  </c:pt>
                  <c:pt idx="4">
                    <c:v>South Tyrone</c:v>
                  </c:pt>
                </c:lvl>
              </c:multiLvlStrCache>
            </c:multiLvlStrRef>
          </c:cat>
          <c:val>
            <c:numRef>
              <c:f>Sheet4!$D$4:$D$12</c:f>
              <c:numCache>
                <c:formatCode>0%</c:formatCode>
                <c:ptCount val="9"/>
                <c:pt idx="0">
                  <c:v>0.8520888888888889</c:v>
                </c:pt>
                <c:pt idx="1">
                  <c:v>0.79274952919020714</c:v>
                </c:pt>
                <c:pt idx="2">
                  <c:v>0.83296703296703301</c:v>
                </c:pt>
                <c:pt idx="3">
                  <c:v>0.83298337707786529</c:v>
                </c:pt>
                <c:pt idx="4">
                  <c:v>0.82154471544715446</c:v>
                </c:pt>
                <c:pt idx="5">
                  <c:v>0.87835167936776748</c:v>
                </c:pt>
                <c:pt idx="6">
                  <c:v>0.95998905309250138</c:v>
                </c:pt>
                <c:pt idx="7">
                  <c:v>0.97713310580204782</c:v>
                </c:pt>
                <c:pt idx="8">
                  <c:v>0.85724637681159421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5-4377-8568-79344E0F6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37364576"/>
        <c:axId val="1137368512"/>
      </c:barChart>
      <c:lineChart>
        <c:grouping val="standard"/>
        <c:varyColors val="0"/>
        <c:ser>
          <c:idx val="1"/>
          <c:order val="1"/>
          <c:tx>
            <c:strRef>
              <c:f>Sheet4!$E$3</c:f>
              <c:strCache>
                <c:ptCount val="1"/>
                <c:pt idx="0">
                  <c:v>Run Time 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Sheet4!$B$4:$C$12</c:f>
              <c:multiLvlStrCache>
                <c:ptCount val="9"/>
                <c:lvl>
                  <c:pt idx="0">
                    <c:v>GS</c:v>
                  </c:pt>
                  <c:pt idx="1">
                    <c:v>Gynae</c:v>
                  </c:pt>
                  <c:pt idx="2">
                    <c:v>Oral</c:v>
                  </c:pt>
                  <c:pt idx="3">
                    <c:v>Urology</c:v>
                  </c:pt>
                  <c:pt idx="4">
                    <c:v>GASTRO</c:v>
                  </c:pt>
                  <c:pt idx="5">
                    <c:v>GS</c:v>
                  </c:pt>
                  <c:pt idx="6">
                    <c:v>Ophth</c:v>
                  </c:pt>
                  <c:pt idx="7">
                    <c:v>T&amp;O</c:v>
                  </c:pt>
                  <c:pt idx="8">
                    <c:v>Urology</c:v>
                  </c:pt>
                </c:lvl>
                <c:lvl>
                  <c:pt idx="0">
                    <c:v>CAH</c:v>
                  </c:pt>
                  <c:pt idx="4">
                    <c:v>South Tyrone</c:v>
                  </c:pt>
                </c:lvl>
              </c:multiLvlStrCache>
            </c:multiLvlStrRef>
          </c:cat>
          <c:val>
            <c:numRef>
              <c:f>Sheet4!$E$4:$E$12</c:f>
              <c:numCache>
                <c:formatCode>0%</c:formatCode>
                <c:ptCount val="9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25-4377-8568-79344E0F6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364576"/>
        <c:axId val="1137368512"/>
      </c:lineChart>
      <c:catAx>
        <c:axId val="113736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368512"/>
        <c:crosses val="autoZero"/>
        <c:auto val="1"/>
        <c:lblAlgn val="ctr"/>
        <c:lblOffset val="100"/>
        <c:noMultiLvlLbl val="0"/>
      </c:catAx>
      <c:valAx>
        <c:axId val="11373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36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0.69232</cdr:x>
      <cdr:y>0</cdr:y>
    </cdr:from>
    <cdr:to>
      <cdr:x>1</cdr:x>
      <cdr:y>0.24501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3988C1A-9A55-6F05-A363-58B408477E00}"/>
            </a:ext>
          </a:extLst>
        </cdr:cNvPr>
        <cdr:cNvSpPr txBox="1"/>
      </cdr:nvSpPr>
      <cdr:spPr>
        <a:xfrm xmlns:a="http://schemas.openxmlformats.org/drawingml/2006/main">
          <a:off x="6076866" y="0"/>
          <a:ext cx="2700621" cy="1215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3600" dirty="0">
            <a:solidFill>
              <a:srgbClr val="00B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89F16-4EA6-4D96-89A9-99A243FC12D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1C303-86AE-4F51-A8BA-0BDA7993C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1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BD46E5-9E64-4796-A779-25A2A2A1A0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6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BD46E5-9E64-4796-A779-25A2A2A1A0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0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9399C-DF10-4DA5-9090-1952288274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767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thing to notice– monthly attendance numbers had over halved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9399C-DF10-4DA5-9090-1952288274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76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BD46E5-9E64-4796-A779-25A2A2A1A0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18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BD46E5-9E64-4796-A779-25A2A2A1A0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11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9399C-DF10-4DA5-9090-1952288274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5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514221"/>
            <a:ext cx="4248472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Strategic Planning and Performance Group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538"/>
            <a:ext cx="2353400" cy="648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16" y="-10470"/>
            <a:ext cx="1912384" cy="13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1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09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8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178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071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407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0548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322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5651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302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976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3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93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6302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013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1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3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2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8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5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9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35B8-877F-4812-8502-914BB186BDC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CC18-F87A-40E9-B8DC-16FB581B47E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627784" y="6376243"/>
            <a:ext cx="42484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Strategic Planning and Performance Group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538"/>
            <a:ext cx="2353400" cy="648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16" y="61538"/>
            <a:ext cx="1912384" cy="13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49FC-5864-45A1-B6A6-92D8A6F8D398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79DF-26CB-4412-99FA-5C6C7D425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277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mcmu012\AppData\Local\Microsoft\Windows\Temporary Internet Files\Content.Outlook\PD0A037H\IMG_327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236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5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CE70186-EE80-31F4-0F37-30A8F4B35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97" t="18884" r="36569" b="6497"/>
          <a:stretch/>
        </p:blipFill>
        <p:spPr>
          <a:xfrm>
            <a:off x="0" y="1581247"/>
            <a:ext cx="3140921" cy="43452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BC9144-DAA6-C65C-89B5-135379E3B698}"/>
              </a:ext>
            </a:extLst>
          </p:cNvPr>
          <p:cNvSpPr/>
          <p:nvPr/>
        </p:nvSpPr>
        <p:spPr>
          <a:xfrm>
            <a:off x="6228183" y="1512512"/>
            <a:ext cx="2915817" cy="42207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31462-D58C-E79D-9658-BEC0A7D7AA73}"/>
              </a:ext>
            </a:extLst>
          </p:cNvPr>
          <p:cNvSpPr txBox="1"/>
          <p:nvPr/>
        </p:nvSpPr>
        <p:spPr>
          <a:xfrm>
            <a:off x="6372200" y="1764377"/>
            <a:ext cx="2419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Northern Ireland Eye Care Network (NIEN)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63EEF-B3FA-AFDC-F5A2-61234DCB5D7C}"/>
              </a:ext>
            </a:extLst>
          </p:cNvPr>
          <p:cNvSpPr txBox="1"/>
          <p:nvPr/>
        </p:nvSpPr>
        <p:spPr>
          <a:xfrm>
            <a:off x="6876256" y="5295392"/>
            <a:ext cx="17333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srgbClr val="0A0A0A"/>
                </a:solidFill>
                <a:latin typeface="Lato" panose="020F0502020204030204" pitchFamily="34" charset="0"/>
              </a:rPr>
              <a:t>January 2021</a:t>
            </a: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22FA69-D30E-08C0-75EA-82234D330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8" t="86676" r="35771" b="4519"/>
          <a:stretch/>
        </p:blipFill>
        <p:spPr>
          <a:xfrm>
            <a:off x="6038331" y="4786232"/>
            <a:ext cx="3022042" cy="47004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FD665DD-4A5E-49A8-A2FE-3A51D1BADC68}"/>
              </a:ext>
            </a:extLst>
          </p:cNvPr>
          <p:cNvSpPr/>
          <p:nvPr/>
        </p:nvSpPr>
        <p:spPr>
          <a:xfrm>
            <a:off x="3140921" y="2492895"/>
            <a:ext cx="3087263" cy="199809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Multi-disciplinary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Multi-agency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FE0AC-674E-4F85-AEB3-6D0FB2E5C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204" y="3016735"/>
            <a:ext cx="1910296" cy="14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0E0F-F7EE-45B7-97A9-FB97BD17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6000" dirty="0"/>
              <a:t>THE ‘PATHWAY’ APPROACH</a:t>
            </a:r>
            <a:br>
              <a:rPr lang="en-GB" sz="6000" dirty="0"/>
            </a:br>
            <a:br>
              <a:rPr lang="en-GB" sz="6000" dirty="0"/>
            </a:br>
            <a:r>
              <a:rPr lang="en-GB" sz="6000" dirty="0"/>
              <a:t> Transformation for improved outcomes and results.  </a:t>
            </a:r>
          </a:p>
        </p:txBody>
      </p:sp>
    </p:spTree>
    <p:extLst>
      <p:ext uri="{BB962C8B-B14F-4D97-AF65-F5344CB8AC3E}">
        <p14:creationId xmlns:p14="http://schemas.microsoft.com/office/powerpoint/2010/main" val="25738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96763" y="2129038"/>
            <a:ext cx="1427204" cy="54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Macular Service </a:t>
            </a:r>
            <a:endParaRPr lang="en-IE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20940" y="2129038"/>
            <a:ext cx="1269000" cy="54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Paediatric</a:t>
            </a: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IE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56760" y="2874656"/>
            <a:ext cx="1269000" cy="54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Glaucoma/  OHT</a:t>
            </a:r>
            <a:endParaRPr lang="en-IE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96219" y="3597576"/>
            <a:ext cx="1393721" cy="58351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975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</a:t>
            </a:r>
            <a:r>
              <a:rPr lang="en-GB" sz="97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-ophthalmology </a:t>
            </a:r>
            <a:endParaRPr lang="en-IE" sz="9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96219" y="4411177"/>
            <a:ext cx="1329541" cy="54000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Motility </a:t>
            </a:r>
            <a:endParaRPr lang="en-IE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40942" y="2887166"/>
            <a:ext cx="1397159" cy="54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Vision </a:t>
            </a:r>
            <a:endParaRPr lang="en-IE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40942" y="3662841"/>
            <a:ext cx="1458103" cy="54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Corneal</a:t>
            </a:r>
            <a:endParaRPr lang="en-IE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0942" y="4411178"/>
            <a:ext cx="1517252" cy="54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0942" y="5167337"/>
            <a:ext cx="1483025" cy="54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Retinal  </a:t>
            </a:r>
            <a:endParaRPr lang="en-IE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56760" y="5158130"/>
            <a:ext cx="1269000" cy="54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Uveitis</a:t>
            </a: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https://encrypted-tbn3.gstatic.com/images?q=tbn:ANd9GcRt4TAFvnJwlS__V16voh4-p42xAMlSyVV3o4DreNLPtjZJNsooFlnJ6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33" y="3111252"/>
            <a:ext cx="1070084" cy="11036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0" name="Oval 19"/>
          <p:cNvSpPr/>
          <p:nvPr/>
        </p:nvSpPr>
        <p:spPr>
          <a:xfrm>
            <a:off x="1018070" y="4707821"/>
            <a:ext cx="1157288" cy="5143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97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Hours (OOH</a:t>
            </a:r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IE" sz="825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2127229" y="4249972"/>
            <a:ext cx="634695" cy="625517"/>
          </a:xfrm>
          <a:prstGeom prst="curved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70523" y="4010085"/>
            <a:ext cx="1157288" cy="5000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Pharmacy </a:t>
            </a:r>
            <a:endParaRPr lang="en-IE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Curved Connector 22"/>
          <p:cNvCxnSpPr>
            <a:cxnSpLocks/>
          </p:cNvCxnSpPr>
          <p:nvPr/>
        </p:nvCxnSpPr>
        <p:spPr>
          <a:xfrm flipV="1">
            <a:off x="1896752" y="4195835"/>
            <a:ext cx="434737" cy="49548"/>
          </a:xfrm>
          <a:prstGeom prst="curvedConnector3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" name="Oval 23"/>
          <p:cNvSpPr/>
          <p:nvPr/>
        </p:nvSpPr>
        <p:spPr>
          <a:xfrm>
            <a:off x="744331" y="2860512"/>
            <a:ext cx="1157288" cy="4528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97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Optometrist</a:t>
            </a:r>
            <a:r>
              <a:rPr lang="en-GB" sz="8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Curved Connector 24"/>
          <p:cNvCxnSpPr>
            <a:cxnSpLocks/>
            <a:endCxn id="19" idx="1"/>
          </p:cNvCxnSpPr>
          <p:nvPr/>
        </p:nvCxnSpPr>
        <p:spPr>
          <a:xfrm rot="16200000" flipH="1">
            <a:off x="1879795" y="3205540"/>
            <a:ext cx="474494" cy="440582"/>
          </a:xfrm>
          <a:prstGeom prst="curvedConnector2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" name="Oval 25"/>
          <p:cNvSpPr/>
          <p:nvPr/>
        </p:nvSpPr>
        <p:spPr>
          <a:xfrm>
            <a:off x="1645475" y="2038736"/>
            <a:ext cx="1177013" cy="5157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G.P</a:t>
            </a:r>
            <a:r>
              <a:rPr lang="en-GB" sz="8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297613" y="2573982"/>
            <a:ext cx="1144405" cy="6435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Department (ED) </a:t>
            </a:r>
            <a:endParaRPr lang="en-IE" sz="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57860" y="3379084"/>
            <a:ext cx="1078706" cy="83581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Diabetic Eye Screening (DES) </a:t>
            </a:r>
            <a:endParaRPr lang="en-IE" sz="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536400" y="4880077"/>
            <a:ext cx="1300163" cy="7112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97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Acute Eye Services (RAES)</a:t>
            </a:r>
            <a:endParaRPr lang="en-IE" sz="9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632959" y="1018271"/>
            <a:ext cx="1157288" cy="6572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Patient Department (OPD)</a:t>
            </a:r>
            <a:endParaRPr lang="en-IE" sz="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Curved Connector 30"/>
          <p:cNvCxnSpPr>
            <a:stCxn id="30" idx="1"/>
          </p:cNvCxnSpPr>
          <p:nvPr/>
        </p:nvCxnSpPr>
        <p:spPr>
          <a:xfrm rot="16200000" flipV="1">
            <a:off x="3094174" y="4351609"/>
            <a:ext cx="738858" cy="526405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" name="Curved Connector 31"/>
          <p:cNvCxnSpPr>
            <a:stCxn id="29" idx="6"/>
            <a:endCxn id="27" idx="6"/>
          </p:cNvCxnSpPr>
          <p:nvPr/>
        </p:nvCxnSpPr>
        <p:spPr>
          <a:xfrm flipH="1" flipV="1">
            <a:off x="3790247" y="1346884"/>
            <a:ext cx="1046319" cy="2450110"/>
          </a:xfrm>
          <a:prstGeom prst="curvedConnector3">
            <a:avLst>
              <a:gd name="adj1" fmla="val -21848"/>
            </a:avLst>
          </a:prstGeom>
          <a:ln w="76200"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cxnSpLocks/>
            <a:endCxn id="28" idx="2"/>
          </p:cNvCxnSpPr>
          <p:nvPr/>
        </p:nvCxnSpPr>
        <p:spPr>
          <a:xfrm flipV="1">
            <a:off x="3061258" y="2895769"/>
            <a:ext cx="236355" cy="18354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Curved Connector 33"/>
          <p:cNvCxnSpPr>
            <a:cxnSpLocks/>
            <a:endCxn id="19" idx="0"/>
          </p:cNvCxnSpPr>
          <p:nvPr/>
        </p:nvCxnSpPr>
        <p:spPr>
          <a:xfrm rot="16200000" flipH="1">
            <a:off x="2370276" y="2609153"/>
            <a:ext cx="556736" cy="44746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5" name="Curved Connector 34"/>
          <p:cNvCxnSpPr>
            <a:stCxn id="26" idx="3"/>
          </p:cNvCxnSpPr>
          <p:nvPr/>
        </p:nvCxnSpPr>
        <p:spPr>
          <a:xfrm rot="5400000">
            <a:off x="1540120" y="2535576"/>
            <a:ext cx="334319" cy="221130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Curved Connector 35"/>
          <p:cNvCxnSpPr/>
          <p:nvPr/>
        </p:nvCxnSpPr>
        <p:spPr>
          <a:xfrm rot="16200000" flipH="1">
            <a:off x="2397879" y="2806763"/>
            <a:ext cx="2819692" cy="2057685"/>
          </a:xfrm>
          <a:prstGeom prst="curvedConnector4">
            <a:avLst>
              <a:gd name="adj1" fmla="val -5299"/>
              <a:gd name="adj2" fmla="val 10833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cxnSpLocks/>
          </p:cNvCxnSpPr>
          <p:nvPr/>
        </p:nvCxnSpPr>
        <p:spPr>
          <a:xfrm>
            <a:off x="1373128" y="3363302"/>
            <a:ext cx="929915" cy="488728"/>
          </a:xfrm>
          <a:prstGeom prst="curvedConnector3">
            <a:avLst>
              <a:gd name="adj1" fmla="val 50000"/>
            </a:avLst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cxnSpLocks/>
          </p:cNvCxnSpPr>
          <p:nvPr/>
        </p:nvCxnSpPr>
        <p:spPr>
          <a:xfrm flipV="1">
            <a:off x="1222132" y="1555960"/>
            <a:ext cx="1438911" cy="1257343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ysClr val="windowText" lastClr="000000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9" name="Curved Connector 38"/>
          <p:cNvCxnSpPr/>
          <p:nvPr/>
        </p:nvCxnSpPr>
        <p:spPr>
          <a:xfrm>
            <a:off x="1636573" y="2425760"/>
            <a:ext cx="924547" cy="869504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ysClr val="windowText" lastClr="000000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0" name="Curved Connector 39"/>
          <p:cNvCxnSpPr>
            <a:cxnSpLocks/>
            <a:stCxn id="26" idx="0"/>
            <a:endCxn id="27" idx="3"/>
          </p:cNvCxnSpPr>
          <p:nvPr/>
        </p:nvCxnSpPr>
        <p:spPr>
          <a:xfrm rot="5400000" flipH="1" flipV="1">
            <a:off x="2288467" y="1524763"/>
            <a:ext cx="459488" cy="568458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1" name="Curved Connector 40"/>
          <p:cNvCxnSpPr>
            <a:stCxn id="29" idx="3"/>
          </p:cNvCxnSpPr>
          <p:nvPr/>
        </p:nvCxnSpPr>
        <p:spPr>
          <a:xfrm rot="5400000" flipH="1">
            <a:off x="3657818" y="3834486"/>
            <a:ext cx="41903" cy="474125"/>
          </a:xfrm>
          <a:prstGeom prst="curvedConnector4">
            <a:avLst>
              <a:gd name="adj1" fmla="val -409157"/>
              <a:gd name="adj2" fmla="val 66659"/>
            </a:avLst>
          </a:prstGeom>
          <a:noFill/>
          <a:ln w="76200" cap="flat" cmpd="sng" algn="ctr">
            <a:solidFill>
              <a:srgbClr val="FF00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42" name="Group 41"/>
          <p:cNvGrpSpPr/>
          <p:nvPr/>
        </p:nvGrpSpPr>
        <p:grpSpPr>
          <a:xfrm>
            <a:off x="169403" y="5326347"/>
            <a:ext cx="3746429" cy="714375"/>
            <a:chOff x="261091" y="5958796"/>
            <a:chExt cx="3841992" cy="952500"/>
          </a:xfrm>
        </p:grpSpPr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261091" y="5958796"/>
              <a:ext cx="3841992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defTabSz="685800">
                <a:lnSpc>
                  <a:spcPct val="115000"/>
                </a:lnSpc>
                <a:spcAft>
                  <a:spcPts val="750"/>
                </a:spcAft>
              </a:pPr>
              <a:r>
                <a:rPr lang="en-IE" sz="825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Acute Eye Pathway   </a:t>
              </a:r>
              <a:r>
                <a:rPr lang="en-GB" sz="788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GB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Glaucoma/OHT</a:t>
              </a:r>
              <a:r>
                <a:rPr lang="en-GB" sz="788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</a:t>
              </a:r>
            </a:p>
            <a:p>
              <a:pPr defTabSz="685800">
                <a:lnSpc>
                  <a:spcPct val="115000"/>
                </a:lnSpc>
                <a:spcAft>
                  <a:spcPts val="750"/>
                </a:spcAft>
              </a:pPr>
              <a:r>
                <a:rPr lang="en-GB" sz="788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GB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Cataract Pathway       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Diabetic Eye Screening/Eye Disease </a:t>
              </a:r>
              <a:endParaRPr lang="en-IE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Curved Connector 43"/>
            <p:cNvCxnSpPr/>
            <p:nvPr/>
          </p:nvCxnSpPr>
          <p:spPr>
            <a:xfrm>
              <a:off x="317188" y="6305778"/>
              <a:ext cx="361766" cy="127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>
              <a:off x="1850345" y="6435046"/>
              <a:ext cx="187146" cy="19461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/>
          <p:nvPr/>
        </p:nvSpPr>
        <p:spPr>
          <a:xfrm>
            <a:off x="3269009" y="1670284"/>
            <a:ext cx="1300764" cy="55249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Glaucoma Service</a:t>
            </a:r>
            <a:endParaRPr lang="en-IE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6" name="Curved Connector 75"/>
          <p:cNvCxnSpPr>
            <a:cxnSpLocks/>
            <a:stCxn id="24" idx="4"/>
          </p:cNvCxnSpPr>
          <p:nvPr/>
        </p:nvCxnSpPr>
        <p:spPr>
          <a:xfrm rot="16200000" flipH="1">
            <a:off x="1508353" y="3127983"/>
            <a:ext cx="586107" cy="956862"/>
          </a:xfrm>
          <a:prstGeom prst="curvedConnector2">
            <a:avLst/>
          </a:prstGeom>
          <a:ln w="762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26" idx="2"/>
          </p:cNvCxnSpPr>
          <p:nvPr/>
        </p:nvCxnSpPr>
        <p:spPr>
          <a:xfrm rot="10800000" flipV="1">
            <a:off x="1081457" y="2296626"/>
            <a:ext cx="564019" cy="599144"/>
          </a:xfrm>
          <a:prstGeom prst="curvedConnector2">
            <a:avLst/>
          </a:prstGeom>
          <a:ln w="762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endCxn id="24" idx="6"/>
          </p:cNvCxnSpPr>
          <p:nvPr/>
        </p:nvCxnSpPr>
        <p:spPr>
          <a:xfrm rot="10800000" flipV="1">
            <a:off x="1901619" y="2196560"/>
            <a:ext cx="1634788" cy="890376"/>
          </a:xfrm>
          <a:prstGeom prst="curvedConnector3">
            <a:avLst>
              <a:gd name="adj1" fmla="val 42470"/>
            </a:avLst>
          </a:prstGeom>
          <a:ln w="762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cxnSpLocks/>
            <a:endCxn id="26" idx="2"/>
          </p:cNvCxnSpPr>
          <p:nvPr/>
        </p:nvCxnSpPr>
        <p:spPr>
          <a:xfrm rot="5400000">
            <a:off x="1576116" y="1280187"/>
            <a:ext cx="1085798" cy="947080"/>
          </a:xfrm>
          <a:prstGeom prst="curvedConnector4">
            <a:avLst>
              <a:gd name="adj1" fmla="val 38124"/>
              <a:gd name="adj2" fmla="val 124137"/>
            </a:avLst>
          </a:prstGeom>
          <a:ln w="762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9" name="Curved Connector 148"/>
          <p:cNvCxnSpPr/>
          <p:nvPr/>
        </p:nvCxnSpPr>
        <p:spPr>
          <a:xfrm>
            <a:off x="3905579" y="1349238"/>
            <a:ext cx="27624" cy="328613"/>
          </a:xfrm>
          <a:prstGeom prst="curvedConnector2">
            <a:avLst/>
          </a:prstGeom>
          <a:ln w="762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4" name="Curved Connector 153"/>
          <p:cNvCxnSpPr>
            <a:stCxn id="49" idx="2"/>
            <a:endCxn id="26" idx="7"/>
          </p:cNvCxnSpPr>
          <p:nvPr/>
        </p:nvCxnSpPr>
        <p:spPr>
          <a:xfrm rot="10800000" flipV="1">
            <a:off x="2650118" y="1946530"/>
            <a:ext cx="618891" cy="167740"/>
          </a:xfrm>
          <a:prstGeom prst="curvedConnector2">
            <a:avLst/>
          </a:prstGeom>
          <a:ln w="762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6" name="Curved Connector 155"/>
          <p:cNvCxnSpPr>
            <a:stCxn id="49" idx="6"/>
          </p:cNvCxnSpPr>
          <p:nvPr/>
        </p:nvCxnSpPr>
        <p:spPr>
          <a:xfrm>
            <a:off x="4569774" y="1946530"/>
            <a:ext cx="266789" cy="1716311"/>
          </a:xfrm>
          <a:prstGeom prst="curvedConnector2">
            <a:avLst/>
          </a:prstGeom>
          <a:ln w="762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9" name="Curved Connector 158"/>
          <p:cNvCxnSpPr>
            <a:endCxn id="28" idx="0"/>
          </p:cNvCxnSpPr>
          <p:nvPr/>
        </p:nvCxnSpPr>
        <p:spPr>
          <a:xfrm rot="5400000">
            <a:off x="3852546" y="2240047"/>
            <a:ext cx="351206" cy="316666"/>
          </a:xfrm>
          <a:prstGeom prst="curvedConnector3">
            <a:avLst>
              <a:gd name="adj1" fmla="val 50000"/>
            </a:avLst>
          </a:prstGeom>
          <a:ln w="762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769272" y="5410206"/>
            <a:ext cx="338714" cy="1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24105" y="5398464"/>
            <a:ext cx="343573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cxnSpLocks/>
            <a:endCxn id="28" idx="4"/>
          </p:cNvCxnSpPr>
          <p:nvPr/>
        </p:nvCxnSpPr>
        <p:spPr>
          <a:xfrm rot="5400000" flipH="1" flipV="1">
            <a:off x="2170009" y="3217578"/>
            <a:ext cx="1699830" cy="1699784"/>
          </a:xfrm>
          <a:prstGeom prst="curvedConnector3">
            <a:avLst>
              <a:gd name="adj1" fmla="val 1951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>
            <a:off x="2131817" y="5043820"/>
            <a:ext cx="1404590" cy="191892"/>
          </a:xfrm>
          <a:prstGeom prst="curved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16355369">
            <a:off x="4667887" y="2630812"/>
            <a:ext cx="20526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˃</a:t>
            </a:r>
          </a:p>
        </p:txBody>
      </p:sp>
      <p:sp>
        <p:nvSpPr>
          <p:cNvPr id="79" name="Rectangle 78"/>
          <p:cNvSpPr/>
          <p:nvPr/>
        </p:nvSpPr>
        <p:spPr>
          <a:xfrm rot="16355369">
            <a:off x="4667887" y="2386182"/>
            <a:ext cx="20526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˃</a:t>
            </a:r>
          </a:p>
        </p:txBody>
      </p:sp>
      <p:sp>
        <p:nvSpPr>
          <p:cNvPr id="80" name="Rectangle 79"/>
          <p:cNvSpPr/>
          <p:nvPr/>
        </p:nvSpPr>
        <p:spPr>
          <a:xfrm rot="16355369" flipH="1">
            <a:off x="4758964" y="3171824"/>
            <a:ext cx="1868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˃</a:t>
            </a:r>
          </a:p>
        </p:txBody>
      </p:sp>
      <p:sp>
        <p:nvSpPr>
          <p:cNvPr id="81" name="Rectangle 80"/>
          <p:cNvSpPr/>
          <p:nvPr/>
        </p:nvSpPr>
        <p:spPr>
          <a:xfrm rot="16355369">
            <a:off x="4649714" y="2234411"/>
            <a:ext cx="17284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˃</a:t>
            </a:r>
          </a:p>
        </p:txBody>
      </p:sp>
      <p:cxnSp>
        <p:nvCxnSpPr>
          <p:cNvPr id="82" name="Curved Connector 81"/>
          <p:cNvCxnSpPr>
            <a:cxnSpLocks/>
          </p:cNvCxnSpPr>
          <p:nvPr/>
        </p:nvCxnSpPr>
        <p:spPr>
          <a:xfrm rot="16200000" flipH="1">
            <a:off x="2100552" y="2620821"/>
            <a:ext cx="576601" cy="407405"/>
          </a:xfrm>
          <a:prstGeom prst="curvedConnector3">
            <a:avLst>
              <a:gd name="adj1" fmla="val 50000"/>
            </a:avLst>
          </a:prstGeom>
          <a:ln w="762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CCCF1C8-D7E6-4586-ABED-1DB7E6C7E752}"/>
              </a:ext>
            </a:extLst>
          </p:cNvPr>
          <p:cNvSpPr txBox="1"/>
          <p:nvPr/>
        </p:nvSpPr>
        <p:spPr>
          <a:xfrm>
            <a:off x="0" y="-99392"/>
            <a:ext cx="9144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150" b="1" dirty="0"/>
              <a:t>What existed was a multitude of pathways and options……with all that this brings</a:t>
            </a:r>
          </a:p>
        </p:txBody>
      </p:sp>
      <p:sp>
        <p:nvSpPr>
          <p:cNvPr id="57" name="Plus Sign 56">
            <a:extLst>
              <a:ext uri="{FF2B5EF4-FFF2-40B4-BE49-F238E27FC236}">
                <a16:creationId xmlns:a16="http://schemas.microsoft.com/office/drawing/2014/main" id="{5423A347-0F51-4591-A912-9B9BC2DF70AC}"/>
              </a:ext>
            </a:extLst>
          </p:cNvPr>
          <p:cNvSpPr/>
          <p:nvPr/>
        </p:nvSpPr>
        <p:spPr>
          <a:xfrm>
            <a:off x="6542816" y="1117575"/>
            <a:ext cx="2014587" cy="1364618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All of below</a:t>
            </a:r>
          </a:p>
        </p:txBody>
      </p:sp>
    </p:spTree>
    <p:extLst>
      <p:ext uri="{BB962C8B-B14F-4D97-AF65-F5344CB8AC3E}">
        <p14:creationId xmlns:p14="http://schemas.microsoft.com/office/powerpoint/2010/main" val="205625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AD79-9623-48C0-A434-8347BC7C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016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4400" dirty="0"/>
              <a:t>The “Glaucoma” Care Pathway</a:t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76021E2-0D57-4143-89AF-22DC298064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r="3877"/>
          <a:stretch>
            <a:fillRect/>
          </a:stretch>
        </p:blipFill>
        <p:spPr>
          <a:xfrm>
            <a:off x="1331640" y="1916832"/>
            <a:ext cx="6696743" cy="4320480"/>
          </a:xfrm>
        </p:spPr>
      </p:pic>
    </p:spTree>
    <p:extLst>
      <p:ext uri="{BB962C8B-B14F-4D97-AF65-F5344CB8AC3E}">
        <p14:creationId xmlns:p14="http://schemas.microsoft.com/office/powerpoint/2010/main" val="426694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57704" y="1124744"/>
            <a:ext cx="2520279" cy="63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The Team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300192" y="5083794"/>
            <a:ext cx="2952328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dirty="0"/>
              <a:t>Patient Centred</a:t>
            </a:r>
          </a:p>
        </p:txBody>
      </p:sp>
      <p:pic>
        <p:nvPicPr>
          <p:cNvPr id="172035" name="Picture 3" descr="C:\Users\rcurr006\AppData\Local\Microsoft\Windows\Temporary Internet Files\Content.Outlook\6WB0FO7K\1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48088"/>
            <a:ext cx="3816424" cy="28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4" name="Picture 2" descr="C:\Users\rcurr006\AppData\Local\Microsoft\Windows\Temporary Internet Files\Content.Outlook\6WB0FO7K\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4" y="1612652"/>
            <a:ext cx="3224212" cy="28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A7A4ED-3633-4BA4-8046-2585122AD2CF}"/>
              </a:ext>
            </a:extLst>
          </p:cNvPr>
          <p:cNvSpPr/>
          <p:nvPr/>
        </p:nvSpPr>
        <p:spPr>
          <a:xfrm>
            <a:off x="3403724" y="1331426"/>
            <a:ext cx="54385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Investment in and Modernisation of Glaucoma Service (BHSCT)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MDT Team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Ophthalmic Technicians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Virtual Imaging &amp; Diagnostic Testing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Consultant-led Virtual Assessment</a:t>
            </a:r>
          </a:p>
        </p:txBody>
      </p:sp>
    </p:spTree>
    <p:extLst>
      <p:ext uri="{BB962C8B-B14F-4D97-AF65-F5344CB8AC3E}">
        <p14:creationId xmlns:p14="http://schemas.microsoft.com/office/powerpoint/2010/main" val="335482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39DFDB-64A4-476C-925D-B26E72E117BE}"/>
              </a:ext>
            </a:extLst>
          </p:cNvPr>
          <p:cNvSpPr txBox="1">
            <a:spLocks/>
          </p:cNvSpPr>
          <p:nvPr/>
        </p:nvSpPr>
        <p:spPr>
          <a:xfrm>
            <a:off x="4041" y="2121114"/>
            <a:ext cx="4130600" cy="4620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5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partnership approach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5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new relationship between the HSC Trusts and Primary 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5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sustainable service model to support care 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focused on patient profile, clinical needs and outcomes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5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model which </a:t>
            </a:r>
            <a:r>
              <a:rPr kumimoji="0" lang="en-GB" sz="23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clinicians in the delivery of care recognising their skills, capability and value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A26B6-B4D3-4E76-B105-C1E29E335ED2}"/>
              </a:ext>
            </a:extLst>
          </p:cNvPr>
          <p:cNvSpPr/>
          <p:nvPr/>
        </p:nvSpPr>
        <p:spPr>
          <a:xfrm>
            <a:off x="3923928" y="1441772"/>
            <a:ext cx="5220072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   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solution to assist            	  was….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D9751-2D41-4460-948B-53C9C3252849}"/>
              </a:ext>
            </a:extLst>
          </p:cNvPr>
          <p:cNvSpPr/>
          <p:nvPr/>
        </p:nvSpPr>
        <p:spPr>
          <a:xfrm>
            <a:off x="68159" y="1422042"/>
            <a:ext cx="41306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‘OHT’ the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/>
              </a:rPr>
              <a:t>were…..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77805-1DEB-4479-8DE9-AC0A3EF7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0828">
            <a:off x="3225864" y="94021"/>
            <a:ext cx="1849139" cy="18572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9E2C8-9D75-447D-BC5D-E6C5AC9C5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79" y="4431985"/>
            <a:ext cx="3228973" cy="194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cid:image003.jpg@01D56962.DF463750">
            <a:extLst>
              <a:ext uri="{FF2B5EF4-FFF2-40B4-BE49-F238E27FC236}">
                <a16:creationId xmlns:a16="http://schemas.microsoft.com/office/drawing/2014/main" id="{85E56670-7DDB-4C32-940F-D189FA66A8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26" y="2876157"/>
            <a:ext cx="2421184" cy="165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AFE7D5-6AD1-4E0F-ABC9-EAC184727693}"/>
              </a:ext>
            </a:extLst>
          </p:cNvPr>
          <p:cNvCxnSpPr>
            <a:cxnSpLocks/>
          </p:cNvCxnSpPr>
          <p:nvPr/>
        </p:nvCxnSpPr>
        <p:spPr>
          <a:xfrm flipH="1">
            <a:off x="4031940" y="2482127"/>
            <a:ext cx="1" cy="368220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BF428A2-FB41-4FC9-82B3-0DAC4B78D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2559144"/>
            <a:ext cx="2220035" cy="1340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29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29655-FB0F-4915-89FC-29D2F9A0F0B2}"/>
              </a:ext>
            </a:extLst>
          </p:cNvPr>
          <p:cNvSpPr txBox="1"/>
          <p:nvPr/>
        </p:nvSpPr>
        <p:spPr>
          <a:xfrm>
            <a:off x="101968" y="5877272"/>
            <a:ext cx="799288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EVERYONE INVOLVED BECAME  A LEADER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LEARNER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EAD57-6B1D-497A-935D-674223E07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392" y="5408126"/>
            <a:ext cx="1512168" cy="938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BD5135-D50A-4ADA-B003-974B54885E81}"/>
              </a:ext>
            </a:extLst>
          </p:cNvPr>
          <p:cNvSpPr txBox="1"/>
          <p:nvPr/>
        </p:nvSpPr>
        <p:spPr>
          <a:xfrm>
            <a:off x="9768" y="1412776"/>
            <a:ext cx="89891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3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 </a:t>
            </a:r>
            <a:endParaRPr kumimoji="0" lang="en-GB" sz="2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delivered aligned to DoH strategy and policy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~2,000 patients now discharged to primary care REGIONALLY for ANNUAL REVIEWS within a </a:t>
            </a:r>
            <a:r>
              <a:rPr kumimoji="0" lang="en-GB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en-GB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 of care which can </a:t>
            </a:r>
            <a:r>
              <a:rPr kumimoji="0" lang="en-GB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growth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expanded with now 52 optometry practices participating and 60 Optometrists engaged in the Glaucoma ECHO Knowledge Network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Positive relationships –  ‘a genuine Win Win’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Award Winning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D5C50-BA9B-4977-ACF3-396FE997AC29}"/>
              </a:ext>
            </a:extLst>
          </p:cNvPr>
          <p:cNvSpPr/>
          <p:nvPr/>
        </p:nvSpPr>
        <p:spPr>
          <a:xfrm>
            <a:off x="2123728" y="6346418"/>
            <a:ext cx="4392488" cy="511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023DD6-69F4-4F21-BA77-AD8078A01E5B}"/>
              </a:ext>
            </a:extLst>
          </p:cNvPr>
          <p:cNvSpPr txBox="1"/>
          <p:nvPr/>
        </p:nvSpPr>
        <p:spPr>
          <a:xfrm>
            <a:off x="0" y="11231"/>
            <a:ext cx="9134232" cy="1538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sz="3000" b="1" dirty="0"/>
          </a:p>
          <a:p>
            <a:pPr algn="ctr"/>
            <a:r>
              <a:rPr lang="en-GB" sz="3200" b="1" dirty="0"/>
              <a:t>‘Strength in Numbers’ – The Primary Care Optometry Contribution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61325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C50D97-2D2E-A86D-C24A-D43857FD1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3" t="31794" r="37775" b="23371"/>
          <a:stretch/>
        </p:blipFill>
        <p:spPr>
          <a:xfrm>
            <a:off x="4728767" y="1716813"/>
            <a:ext cx="1502198" cy="1440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6E3A4-5F3B-8473-5019-36F0C59CF0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35" t="30769" r="37774" b="20293"/>
          <a:stretch/>
        </p:blipFill>
        <p:spPr>
          <a:xfrm>
            <a:off x="6949251" y="1629306"/>
            <a:ext cx="1598003" cy="1673144"/>
          </a:xfrm>
          <a:prstGeom prst="rect">
            <a:avLst/>
          </a:prstGeom>
        </p:spPr>
      </p:pic>
      <p:pic>
        <p:nvPicPr>
          <p:cNvPr id="10" name="Picture 6" descr="GP Patient Survey - Analysis Tool">
            <a:extLst>
              <a:ext uri="{FF2B5EF4-FFF2-40B4-BE49-F238E27FC236}">
                <a16:creationId xmlns:a16="http://schemas.microsoft.com/office/drawing/2014/main" id="{CDA6C71C-3CA1-5450-0897-B1EC18CC4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07" y="3734653"/>
            <a:ext cx="1678781" cy="15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harmacy Sign - 200mm x 150mm - Directa UK Ltd">
            <a:extLst>
              <a:ext uri="{FF2B5EF4-FFF2-40B4-BE49-F238E27FC236}">
                <a16:creationId xmlns:a16="http://schemas.microsoft.com/office/drawing/2014/main" id="{48087A74-9C98-5546-B434-FF2BB693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46" y="3638914"/>
            <a:ext cx="1518293" cy="19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59615F9-DD10-A53F-E56A-55528938E589}"/>
              </a:ext>
            </a:extLst>
          </p:cNvPr>
          <p:cNvGrpSpPr/>
          <p:nvPr/>
        </p:nvGrpSpPr>
        <p:grpSpPr>
          <a:xfrm>
            <a:off x="2424705" y="3734653"/>
            <a:ext cx="1975107" cy="2033606"/>
            <a:chOff x="4451420" y="1024933"/>
            <a:chExt cx="3476262" cy="3995264"/>
          </a:xfrm>
        </p:grpSpPr>
        <p:pic>
          <p:nvPicPr>
            <p:cNvPr id="13" name="Picture 4" descr="optometrist icon vector from man worker avatar collection. Thin line  optometrist outline icon vector illustration. Linear symbol for use on web  and mobile apps, logo, print media Stock Vector | Adobe Stock">
              <a:extLst>
                <a:ext uri="{FF2B5EF4-FFF2-40B4-BE49-F238E27FC236}">
                  <a16:creationId xmlns:a16="http://schemas.microsoft.com/office/drawing/2014/main" id="{242ED2A0-61B2-DF6B-0B8F-940116AD62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0" t="14945" r="23292" b="26798"/>
            <a:stretch/>
          </p:blipFill>
          <p:spPr bwMode="auto">
            <a:xfrm>
              <a:off x="4451420" y="1024933"/>
              <a:ext cx="3476262" cy="399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79B775-F596-EE30-2813-3CDF97D21AA7}"/>
                </a:ext>
              </a:extLst>
            </p:cNvPr>
            <p:cNvSpPr txBox="1"/>
            <p:nvPr/>
          </p:nvSpPr>
          <p:spPr>
            <a:xfrm>
              <a:off x="4732774" y="4180115"/>
              <a:ext cx="2856525" cy="74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GB" sz="15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FFFDF0-49B8-16DA-AC96-ED750BCEF9B8}"/>
              </a:ext>
            </a:extLst>
          </p:cNvPr>
          <p:cNvGrpSpPr/>
          <p:nvPr/>
        </p:nvGrpSpPr>
        <p:grpSpPr>
          <a:xfrm>
            <a:off x="2840842" y="1856061"/>
            <a:ext cx="1446011" cy="1209667"/>
            <a:chOff x="6450353" y="314525"/>
            <a:chExt cx="1826405" cy="1526047"/>
          </a:xfrm>
        </p:grpSpPr>
        <p:pic>
          <p:nvPicPr>
            <p:cNvPr id="17" name="Picture 2" descr="Belfast Trust on X: &quot;You now need an appointment for the Eye Casualty clinic.  It is NO LONGER a walk-in service except for sight threatening emergencies.  If you arrive without an appointment,">
              <a:extLst>
                <a:ext uri="{FF2B5EF4-FFF2-40B4-BE49-F238E27FC236}">
                  <a16:creationId xmlns:a16="http://schemas.microsoft.com/office/drawing/2014/main" id="{0AFBE97E-4316-4522-0C89-345EAF7E8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t="4762" r="31082" b="63003"/>
            <a:stretch/>
          </p:blipFill>
          <p:spPr bwMode="auto">
            <a:xfrm>
              <a:off x="6450353" y="314525"/>
              <a:ext cx="1477329" cy="14773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7746E7-34C6-3B45-9F40-4C7C1181FF31}"/>
                </a:ext>
              </a:extLst>
            </p:cNvPr>
            <p:cNvSpPr txBox="1"/>
            <p:nvPr/>
          </p:nvSpPr>
          <p:spPr>
            <a:xfrm>
              <a:off x="6499549" y="1398819"/>
              <a:ext cx="1777209" cy="441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350" b="1" dirty="0">
                  <a:solidFill>
                    <a:prstClr val="black"/>
                  </a:solidFill>
                  <a:latin typeface="Calibri" panose="020F0502020204030204"/>
                </a:rPr>
                <a:t>Eye Casualty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9FAD65B-503A-1CD0-5818-A343850D33D3}"/>
              </a:ext>
            </a:extLst>
          </p:cNvPr>
          <p:cNvSpPr txBox="1"/>
          <p:nvPr/>
        </p:nvSpPr>
        <p:spPr>
          <a:xfrm>
            <a:off x="193401" y="1914424"/>
            <a:ext cx="236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</a:rPr>
              <a:t>Secondary Care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00FDD2-124D-F218-1678-DC76A116E8CC}"/>
              </a:ext>
            </a:extLst>
          </p:cNvPr>
          <p:cNvSpPr txBox="1"/>
          <p:nvPr/>
        </p:nvSpPr>
        <p:spPr>
          <a:xfrm>
            <a:off x="63029" y="4305929"/>
            <a:ext cx="2821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</a:rPr>
              <a:t>Primary Care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48E4A8-6B6D-D09B-38FE-9A33A5125230}"/>
              </a:ext>
            </a:extLst>
          </p:cNvPr>
          <p:cNvSpPr txBox="1"/>
          <p:nvPr/>
        </p:nvSpPr>
        <p:spPr>
          <a:xfrm>
            <a:off x="2639399" y="3104598"/>
            <a:ext cx="1769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Belfast &amp; L/Derry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714B28-35AC-5370-7032-A1B234150CD1}"/>
              </a:ext>
            </a:extLst>
          </p:cNvPr>
          <p:cNvSpPr txBox="1"/>
          <p:nvPr/>
        </p:nvSpPr>
        <p:spPr>
          <a:xfrm>
            <a:off x="5124577" y="5371368"/>
            <a:ext cx="1769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317 GP practices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1EC154-1A08-CE5D-6E13-C22F2DBD1534}"/>
              </a:ext>
            </a:extLst>
          </p:cNvPr>
          <p:cNvSpPr txBox="1"/>
          <p:nvPr/>
        </p:nvSpPr>
        <p:spPr>
          <a:xfrm>
            <a:off x="7319846" y="5361415"/>
            <a:ext cx="1678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525 Pharmacies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56A34B-29EF-B849-C99A-81E037CE55AE}"/>
              </a:ext>
            </a:extLst>
          </p:cNvPr>
          <p:cNvSpPr txBox="1"/>
          <p:nvPr/>
        </p:nvSpPr>
        <p:spPr>
          <a:xfrm>
            <a:off x="1979712" y="5374433"/>
            <a:ext cx="322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265 practices (~762 optometrists)</a:t>
            </a:r>
          </a:p>
          <a:p>
            <a:pPr defTabSz="685800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38 ‘IP-qualified’ Optometrists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D4FAE3-B3F9-E241-5E3E-43D8A4F0E007}"/>
              </a:ext>
            </a:extLst>
          </p:cNvPr>
          <p:cNvSpPr txBox="1"/>
          <p:nvPr/>
        </p:nvSpPr>
        <p:spPr>
          <a:xfrm>
            <a:off x="4681127" y="3078740"/>
            <a:ext cx="1769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10 units (24 hours)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37A28C-EED7-CEC2-FDC1-E1F2DEEE3E0F}"/>
              </a:ext>
            </a:extLst>
          </p:cNvPr>
          <p:cNvSpPr txBox="1"/>
          <p:nvPr/>
        </p:nvSpPr>
        <p:spPr>
          <a:xfrm>
            <a:off x="6793760" y="3093867"/>
            <a:ext cx="2234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10 minor injuries units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0267B-6280-4AFE-8385-ADAD358DE462}"/>
              </a:ext>
            </a:extLst>
          </p:cNvPr>
          <p:cNvSpPr txBox="1"/>
          <p:nvPr/>
        </p:nvSpPr>
        <p:spPr>
          <a:xfrm>
            <a:off x="0" y="-27384"/>
            <a:ext cx="914400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/>
          </a:p>
          <a:p>
            <a:pPr algn="ctr"/>
            <a:r>
              <a:rPr lang="en-GB" sz="4400" b="1" dirty="0"/>
              <a:t>The “Acute Eyecare” Pathway</a:t>
            </a:r>
          </a:p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07483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F07F-D511-B44B-4EB2-61650392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96144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en-GB" b="1" dirty="0"/>
            </a:br>
            <a:r>
              <a:rPr lang="en-GB" b="1" dirty="0"/>
              <a:t>Pre 2018 -Belfast Trust Eye Casualty</a:t>
            </a:r>
            <a:br>
              <a:rPr lang="en-GB" sz="4000" b="1" dirty="0"/>
            </a:b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7F44-EFAD-8129-600E-EE2755382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4824536" cy="4824536"/>
          </a:xfrm>
        </p:spPr>
        <p:txBody>
          <a:bodyPr>
            <a:normAutofit fontScale="25000" lnSpcReduction="20000"/>
          </a:bodyPr>
          <a:lstStyle/>
          <a:p>
            <a:pPr marL="214313" indent="-214313" defTabSz="6858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sz="1700" dirty="0"/>
          </a:p>
          <a:p>
            <a:pPr marL="0" indent="0" algn="ctr" defTabSz="685800">
              <a:spcBef>
                <a:spcPts val="0"/>
              </a:spcBef>
              <a:buNone/>
              <a:defRPr/>
            </a:pPr>
            <a:r>
              <a:rPr lang="en-GB" sz="11200" b="1" dirty="0"/>
              <a:t>The issues……..</a:t>
            </a:r>
          </a:p>
          <a:p>
            <a:pPr marL="214313" indent="-214313" defTabSz="6858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sz="4200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GB" sz="4200" dirty="0"/>
          </a:p>
          <a:p>
            <a:pPr defTabSz="685800">
              <a:spcBef>
                <a:spcPts val="0"/>
              </a:spcBef>
              <a:defRPr/>
            </a:pPr>
            <a:r>
              <a:rPr lang="en-GB" sz="9600" dirty="0"/>
              <a:t>Walk in service – crowded, variable by time of day, day of week, weather</a:t>
            </a:r>
          </a:p>
          <a:p>
            <a:pPr defTabSz="685800">
              <a:spcBef>
                <a:spcPts val="0"/>
              </a:spcBef>
              <a:defRPr/>
            </a:pPr>
            <a:endParaRPr lang="en-GB" sz="9600" dirty="0"/>
          </a:p>
          <a:p>
            <a:pPr defTabSz="685800">
              <a:spcBef>
                <a:spcPts val="0"/>
              </a:spcBef>
              <a:defRPr/>
            </a:pPr>
            <a:r>
              <a:rPr lang="en-GB" sz="9600" dirty="0"/>
              <a:t>Staff morale was low (Staff Questionnaires, Dr Callum Gray)</a:t>
            </a:r>
          </a:p>
          <a:p>
            <a:pPr marL="214313" indent="-214313" defTabSz="6858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sz="9600" dirty="0"/>
          </a:p>
          <a:p>
            <a:r>
              <a:rPr lang="en-GB" sz="9600" dirty="0"/>
              <a:t>There was no HSC-funded Primary Care Optometry “Urgent Eye” Service</a:t>
            </a:r>
          </a:p>
          <a:p>
            <a:endParaRPr lang="en-GB" sz="9600" dirty="0"/>
          </a:p>
          <a:p>
            <a:r>
              <a:rPr lang="en-GB" sz="9600" dirty="0"/>
              <a:t>Many patients </a:t>
            </a:r>
            <a:r>
              <a:rPr lang="en-GB" sz="9600" u="sng" dirty="0"/>
              <a:t>did not have </a:t>
            </a:r>
            <a:r>
              <a:rPr lang="en-GB" sz="9600" dirty="0"/>
              <a:t>an urgent eye condition</a:t>
            </a:r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F0F63E48-92E6-FA7A-A396-734937C3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5769"/>
            <a:ext cx="3995936" cy="39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3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98DFF2-FE47-A113-B04D-E4D75D95FEF4}"/>
              </a:ext>
            </a:extLst>
          </p:cNvPr>
          <p:cNvGraphicFramePr>
            <a:graphicFrameLocks/>
          </p:cNvGraphicFramePr>
          <p:nvPr/>
        </p:nvGraphicFramePr>
        <p:xfrm>
          <a:off x="4926081" y="2697866"/>
          <a:ext cx="3861108" cy="255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DE7916-4955-4D17-B81E-CF9CCE39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0" y="1124744"/>
            <a:ext cx="8782250" cy="834389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Attendance at Eye Casualty Belfast Trust </a:t>
            </a:r>
            <a:br>
              <a:rPr lang="en-GB" sz="2800" b="1" dirty="0"/>
            </a:br>
            <a:r>
              <a:rPr lang="en-GB" sz="2800" b="1" dirty="0"/>
              <a:t>Pre/Post NI PEARS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6706C1-2CC3-4F4C-87BA-413A6C05FCC3}"/>
              </a:ext>
            </a:extLst>
          </p:cNvPr>
          <p:cNvGraphicFramePr>
            <a:graphicFrameLocks/>
          </p:cNvGraphicFramePr>
          <p:nvPr/>
        </p:nvGraphicFramePr>
        <p:xfrm>
          <a:off x="356811" y="2518543"/>
          <a:ext cx="3610185" cy="30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6FD251-7FDD-61AF-2FD4-F0DD7EECD1B5}"/>
              </a:ext>
            </a:extLst>
          </p:cNvPr>
          <p:cNvSpPr txBox="1"/>
          <p:nvPr/>
        </p:nvSpPr>
        <p:spPr>
          <a:xfrm>
            <a:off x="457041" y="2088201"/>
            <a:ext cx="380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400" b="1" u="sng" dirty="0">
                <a:latin typeface="Calibri" panose="020F0502020204030204"/>
              </a:rPr>
              <a:t>2017 (1170 </a:t>
            </a:r>
            <a:r>
              <a:rPr lang="en-GB" sz="2400" b="1" u="sng" dirty="0" err="1">
                <a:latin typeface="Calibri" panose="020F0502020204030204"/>
              </a:rPr>
              <a:t>px</a:t>
            </a:r>
            <a:r>
              <a:rPr lang="en-GB" sz="2400" b="1" u="sng" dirty="0">
                <a:latin typeface="Calibri" panose="020F0502020204030204"/>
              </a:rPr>
              <a:t>/month)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6F7DE-F63E-00EF-781F-2DEA6A250629}"/>
              </a:ext>
            </a:extLst>
          </p:cNvPr>
          <p:cNvSpPr txBox="1"/>
          <p:nvPr/>
        </p:nvSpPr>
        <p:spPr>
          <a:xfrm>
            <a:off x="5319471" y="2064948"/>
            <a:ext cx="346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400" b="1" u="sng" dirty="0">
                <a:latin typeface="Calibri" panose="020F0502020204030204"/>
              </a:rPr>
              <a:t>2019 (1293 </a:t>
            </a:r>
            <a:r>
              <a:rPr lang="en-GB" sz="2400" b="1" u="sng" dirty="0" err="1">
                <a:latin typeface="Calibri" panose="020F0502020204030204"/>
              </a:rPr>
              <a:t>px</a:t>
            </a:r>
            <a:r>
              <a:rPr lang="en-GB" sz="2400" b="1" u="sng" dirty="0">
                <a:latin typeface="Calibri" panose="020F0502020204030204"/>
              </a:rPr>
              <a:t>/month)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0E589-EB6B-9B7B-1142-182694DAF873}"/>
              </a:ext>
            </a:extLst>
          </p:cNvPr>
          <p:cNvSpPr txBox="1"/>
          <p:nvPr/>
        </p:nvSpPr>
        <p:spPr>
          <a:xfrm>
            <a:off x="-42324" y="4318617"/>
            <a:ext cx="111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Optometrist</a:t>
            </a:r>
          </a:p>
          <a:p>
            <a:pPr algn="ctr" defTabSz="685800">
              <a:defRPr/>
            </a:pP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 20%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1BD57-D8FC-709F-1E39-F1E8AFA61903}"/>
              </a:ext>
            </a:extLst>
          </p:cNvPr>
          <p:cNvSpPr txBox="1"/>
          <p:nvPr/>
        </p:nvSpPr>
        <p:spPr>
          <a:xfrm>
            <a:off x="8149213" y="3403537"/>
            <a:ext cx="994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500" b="1" dirty="0">
                <a:solidFill>
                  <a:prstClr val="black"/>
                </a:solidFill>
                <a:latin typeface="Calibri" panose="020F0502020204030204"/>
              </a:rPr>
              <a:t>Self </a:t>
            </a:r>
          </a:p>
          <a:p>
            <a:pPr defTabSz="685800">
              <a:defRPr/>
            </a:pPr>
            <a:r>
              <a:rPr lang="en-GB" sz="1500" b="1" dirty="0">
                <a:solidFill>
                  <a:prstClr val="black"/>
                </a:solidFill>
                <a:latin typeface="Calibri" panose="020F0502020204030204"/>
              </a:rPr>
              <a:t>51%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74BC70-286C-7398-9CB9-D2AA3280C1CC}"/>
              </a:ext>
            </a:extLst>
          </p:cNvPr>
          <p:cNvSpPr txBox="1"/>
          <p:nvPr/>
        </p:nvSpPr>
        <p:spPr>
          <a:xfrm>
            <a:off x="4814292" y="4560991"/>
            <a:ext cx="1431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Optometrist</a:t>
            </a:r>
          </a:p>
          <a:p>
            <a:pPr defTabSz="685800">
              <a:defRPr/>
            </a:pP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 24%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EE90F5-8AFF-7FB8-8573-7BA64F6342E0}"/>
              </a:ext>
            </a:extLst>
          </p:cNvPr>
          <p:cNvSpPr txBox="1"/>
          <p:nvPr/>
        </p:nvSpPr>
        <p:spPr>
          <a:xfrm>
            <a:off x="5290034" y="3186626"/>
            <a:ext cx="741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GP </a:t>
            </a:r>
          </a:p>
          <a:p>
            <a:pPr defTabSz="685800">
              <a:defRPr/>
            </a:pP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13%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0530E3-B880-8B2A-BB76-1EAAFF4AB345}"/>
              </a:ext>
            </a:extLst>
          </p:cNvPr>
          <p:cNvSpPr txBox="1"/>
          <p:nvPr/>
        </p:nvSpPr>
        <p:spPr>
          <a:xfrm>
            <a:off x="5919204" y="2512783"/>
            <a:ext cx="8777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Other/ED
</a:t>
            </a:r>
            <a:fld id="{28D39598-2FC9-4311-AE1B-4492B18DA180}" type="PERCENTAGE">
              <a:rPr lang="en-US" sz="1350" b="1">
                <a:solidFill>
                  <a:prstClr val="black"/>
                </a:solidFill>
                <a:latin typeface="Calibri" panose="020F0502020204030204"/>
              </a:rPr>
              <a:pPr defTabSz="685800">
                <a:defRPr/>
              </a:pPr>
              <a:t>8%</a:t>
            </a:fld>
            <a:endParaRPr lang="en-GB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39AC1F-EBB0-36A3-4B5E-8D7AFB20EB99}"/>
              </a:ext>
            </a:extLst>
          </p:cNvPr>
          <p:cNvSpPr txBox="1"/>
          <p:nvPr/>
        </p:nvSpPr>
        <p:spPr>
          <a:xfrm>
            <a:off x="0" y="6266401"/>
            <a:ext cx="90337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Data:  Audits 2017 and 2019 Simon Bond, Katie Graham, Deirdre Burns, Nic Cotton, Suhair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Twaij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, David Armstrong (BHSCT Eye Casualty) </a:t>
            </a:r>
          </a:p>
          <a:p>
            <a:pPr defTabSz="685800">
              <a:defRPr/>
            </a:pPr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1A73D2-1378-9811-361B-BC4BD0C9B476}"/>
              </a:ext>
            </a:extLst>
          </p:cNvPr>
          <p:cNvGraphicFramePr>
            <a:graphicFrameLocks/>
          </p:cNvGraphicFramePr>
          <p:nvPr/>
        </p:nvGraphicFramePr>
        <p:xfrm>
          <a:off x="413470" y="2713393"/>
          <a:ext cx="3610185" cy="30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2C2484-B6B7-A106-AB99-BF9B05D9A944}"/>
              </a:ext>
            </a:extLst>
          </p:cNvPr>
          <p:cNvCxnSpPr>
            <a:cxnSpLocks/>
          </p:cNvCxnSpPr>
          <p:nvPr/>
        </p:nvCxnSpPr>
        <p:spPr>
          <a:xfrm flipV="1">
            <a:off x="670574" y="4560990"/>
            <a:ext cx="399576" cy="109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BE1F33-0947-9819-E26D-EF5ACC94AC17}"/>
              </a:ext>
            </a:extLst>
          </p:cNvPr>
          <p:cNvCxnSpPr/>
          <p:nvPr/>
        </p:nvCxnSpPr>
        <p:spPr>
          <a:xfrm flipH="1">
            <a:off x="8011049" y="3570305"/>
            <a:ext cx="203479" cy="101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50BEB8-8E06-6AC1-A8BC-45D323A2D1EF}"/>
              </a:ext>
            </a:extLst>
          </p:cNvPr>
          <p:cNvCxnSpPr/>
          <p:nvPr/>
        </p:nvCxnSpPr>
        <p:spPr>
          <a:xfrm flipV="1">
            <a:off x="5531618" y="4670600"/>
            <a:ext cx="387586" cy="188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A06A4B-FF79-1353-559A-529CC62E5019}"/>
              </a:ext>
            </a:extLst>
          </p:cNvPr>
          <p:cNvCxnSpPr/>
          <p:nvPr/>
        </p:nvCxnSpPr>
        <p:spPr>
          <a:xfrm>
            <a:off x="5531618" y="3403537"/>
            <a:ext cx="3165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3E5A6F-A1A3-DC92-ED48-108524BA4257}"/>
              </a:ext>
            </a:extLst>
          </p:cNvPr>
          <p:cNvCxnSpPr>
            <a:cxnSpLocks/>
          </p:cNvCxnSpPr>
          <p:nvPr/>
        </p:nvCxnSpPr>
        <p:spPr>
          <a:xfrm>
            <a:off x="6315390" y="2713394"/>
            <a:ext cx="120580" cy="163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5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C466-EC71-4D37-9BB7-90E23F634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1700808"/>
            <a:ext cx="9108504" cy="31683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HFMA NI Branch Annual Conference</a:t>
            </a:r>
            <a:br>
              <a:rPr lang="en-GB" b="1" dirty="0"/>
            </a:br>
            <a:r>
              <a:rPr lang="en-US" b="1" dirty="0"/>
              <a:t> </a:t>
            </a:r>
            <a:br>
              <a:rPr lang="en-GB" b="1" dirty="0"/>
            </a:br>
            <a:r>
              <a:rPr lang="en-US" b="1" dirty="0"/>
              <a:t>Titanic Belfast</a:t>
            </a:r>
            <a:br>
              <a:rPr lang="en-US" b="1" dirty="0"/>
            </a:br>
            <a:r>
              <a:rPr lang="en-US" b="1" dirty="0"/>
              <a:t>Friday 24th November 2023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B20EB-2EA7-46F3-9F41-7E58C6305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5085184"/>
            <a:ext cx="9108504" cy="1273696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Raymond Curran</a:t>
            </a:r>
          </a:p>
          <a:p>
            <a:r>
              <a:rPr lang="en-GB" b="1" dirty="0">
                <a:solidFill>
                  <a:schemeClr val="tx1"/>
                </a:solidFill>
              </a:rPr>
              <a:t>Head of Ophthalmic Services, SPPG</a:t>
            </a:r>
          </a:p>
        </p:txBody>
      </p:sp>
    </p:spTree>
    <p:extLst>
      <p:ext uri="{BB962C8B-B14F-4D97-AF65-F5344CB8AC3E}">
        <p14:creationId xmlns:p14="http://schemas.microsoft.com/office/powerpoint/2010/main" val="133116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A03E-4631-4119-B75C-6A7E51E4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6044" cy="69145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Telephone first &amp; appointment</a:t>
            </a:r>
            <a:endParaRPr lang="en-GB" sz="3000" b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1427E64-1FE6-4A83-895B-2C7ED277E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095755"/>
              </p:ext>
            </p:extLst>
          </p:nvPr>
        </p:nvGraphicFramePr>
        <p:xfrm>
          <a:off x="179512" y="1957738"/>
          <a:ext cx="6370311" cy="372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70FF482-E5AA-CFDD-4DCC-7B9A7D5F080B}"/>
              </a:ext>
            </a:extLst>
          </p:cNvPr>
          <p:cNvSpPr txBox="1"/>
          <p:nvPr/>
        </p:nvSpPr>
        <p:spPr>
          <a:xfrm>
            <a:off x="2267744" y="6359121"/>
            <a:ext cx="477949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Data: Dr Deirdre Burns, BHSCT Eye Casualty Service Evaluation, Jan 2021</a:t>
            </a:r>
          </a:p>
          <a:p>
            <a:pPr defTabSz="685800">
              <a:defRPr/>
            </a:pPr>
            <a:endParaRPr lang="en-GB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C013D-96F0-D3F8-DBDA-B3192D5B77BA}"/>
              </a:ext>
            </a:extLst>
          </p:cNvPr>
          <p:cNvSpPr txBox="1"/>
          <p:nvPr/>
        </p:nvSpPr>
        <p:spPr>
          <a:xfrm>
            <a:off x="6378943" y="2495765"/>
            <a:ext cx="2729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3200" b="1" dirty="0">
                <a:latin typeface="Calibri" panose="020F0502020204030204"/>
              </a:rPr>
              <a:t>Jan 2021 - 549 px/month</a:t>
            </a:r>
          </a:p>
          <a:p>
            <a:pPr algn="ctr" defTabSz="685800">
              <a:defRPr/>
            </a:pPr>
            <a:endParaRPr lang="en-GB" sz="3200" b="1" dirty="0"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GB" sz="3200" b="1" dirty="0">
                <a:latin typeface="Calibri" panose="020F0502020204030204"/>
              </a:rPr>
              <a:t>744 patients per month </a:t>
            </a:r>
            <a:r>
              <a:rPr lang="en-GB" sz="2000" b="1" dirty="0">
                <a:latin typeface="Calibri" panose="020F0502020204030204"/>
              </a:rPr>
              <a:t>(average figures)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938005-EBD3-5AEE-BDF4-A38210AA20F9}"/>
              </a:ext>
            </a:extLst>
          </p:cNvPr>
          <p:cNvCxnSpPr>
            <a:cxnSpLocks/>
          </p:cNvCxnSpPr>
          <p:nvPr/>
        </p:nvCxnSpPr>
        <p:spPr>
          <a:xfrm flipV="1">
            <a:off x="1516829" y="4288267"/>
            <a:ext cx="484632" cy="62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A9155C-50A5-4733-7A3F-F90314EB5596}"/>
              </a:ext>
            </a:extLst>
          </p:cNvPr>
          <p:cNvCxnSpPr/>
          <p:nvPr/>
        </p:nvCxnSpPr>
        <p:spPr>
          <a:xfrm flipH="1">
            <a:off x="4792531" y="3600450"/>
            <a:ext cx="3630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row: Down 4">
            <a:extLst>
              <a:ext uri="{FF2B5EF4-FFF2-40B4-BE49-F238E27FC236}">
                <a16:creationId xmlns:a16="http://schemas.microsoft.com/office/drawing/2014/main" id="{CF8EE299-799C-4D35-9BCC-41A44FCA245C}"/>
              </a:ext>
            </a:extLst>
          </p:cNvPr>
          <p:cNvSpPr/>
          <p:nvPr/>
        </p:nvSpPr>
        <p:spPr>
          <a:xfrm>
            <a:off x="6228184" y="4149080"/>
            <a:ext cx="484632" cy="10673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1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E7DAEE-AAAA-E3F2-ED8D-70F934F37788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1295787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NI PEARS </a:t>
            </a:r>
            <a:r>
              <a:rPr lang="en-GB" sz="2800" b="1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“PLUS”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Pilot by Belfast Trust Eye Casualty                   &amp; Primary Care Optometry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10449"/>
            <a:ext cx="9144000" cy="55356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>
              <a:spcAft>
                <a:spcPts val="600"/>
              </a:spcAft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is restricted to 4 conditions:-</a:t>
            </a:r>
          </a:p>
          <a:p>
            <a:pPr defTabSz="685800">
              <a:spcAft>
                <a:spcPts val="600"/>
              </a:spcAft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spcAft>
                <a:spcPts val="600"/>
              </a:spcAft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spcAft>
                <a:spcPts val="600"/>
              </a:spcAft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spcAft>
                <a:spcPts val="600"/>
              </a:spcAft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 defTabSz="685800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defTabSz="685800">
              <a:spcAft>
                <a:spcPts val="225"/>
              </a:spcAft>
              <a:defRPr/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defTabSz="685800">
              <a:spcAft>
                <a:spcPts val="225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lvl="1" defTabSz="685800">
              <a:spcAft>
                <a:spcPts val="225"/>
              </a:spcAft>
              <a:defRPr/>
            </a:pPr>
            <a:r>
              <a:rPr lang="en-GB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Superficial Foreign Body                  Unilateral AAU                        Dendritic Ulcer                        Marginal Keratitis</a:t>
            </a:r>
          </a:p>
          <a:p>
            <a:pPr defTabSz="685800">
              <a:lnSpc>
                <a:spcPct val="107000"/>
              </a:lnSpc>
              <a:spcAft>
                <a:spcPts val="600"/>
              </a:spcAft>
              <a:defRPr/>
            </a:pPr>
            <a:endParaRPr lang="en-GB" sz="1350" b="1" dirty="0">
              <a:solidFill>
                <a:srgbClr val="FF0000"/>
              </a:solidFill>
              <a:latin typeface="Calibri" panose="020F0502020204030204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00" b="1" dirty="0">
                <a:latin typeface="Calibri" panose="020F0502020204030204"/>
              </a:rPr>
              <a:t>Commenced 24</a:t>
            </a:r>
            <a:r>
              <a:rPr lang="en-GB" sz="1600" b="1" baseline="30000" dirty="0">
                <a:latin typeface="Calibri" panose="020F0502020204030204"/>
              </a:rPr>
              <a:t>th</a:t>
            </a:r>
            <a:r>
              <a:rPr lang="en-GB" sz="1600" b="1" dirty="0">
                <a:latin typeface="Calibri" panose="020F0502020204030204"/>
              </a:rPr>
              <a:t> April 2023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Belfast Trust Eye Casualty catchment area (19 IP optometrists). </a:t>
            </a:r>
          </a:p>
          <a:p>
            <a:pPr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by community “IP” optometrists followed College of Optometrists CMGs (Clinical Management Guidelines)</a:t>
            </a:r>
          </a:p>
          <a:p>
            <a:pPr defTabSz="685800">
              <a:lnSpc>
                <a:spcPct val="107000"/>
              </a:lnSpc>
              <a:spcAft>
                <a:spcPts val="600"/>
              </a:spcAft>
              <a:defRPr/>
            </a:pPr>
            <a:endParaRPr lang="en-GB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Exclusions to NI PEARS PLUS </a:t>
            </a:r>
          </a:p>
          <a:p>
            <a:pPr marL="257175" indent="-257175" defTabSz="685800">
              <a:spcAft>
                <a:spcPts val="225"/>
              </a:spcAft>
              <a:buFont typeface="Symbol" panose="05050102010706020507" pitchFamily="18" charset="2"/>
              <a:buChar char=""/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Exclude </a:t>
            </a:r>
            <a:r>
              <a:rPr lang="en-GB" sz="16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contact lens wearers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red/painful eye(s)</a:t>
            </a:r>
          </a:p>
          <a:p>
            <a:pPr marL="257175" indent="-257175" defTabSz="685800">
              <a:spcAft>
                <a:spcPts val="225"/>
              </a:spcAft>
              <a:buFont typeface="Symbol" panose="05050102010706020507" pitchFamily="18" charset="2"/>
              <a:buChar char=""/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under age 5</a:t>
            </a:r>
          </a:p>
          <a:p>
            <a:pPr marL="257175" indent="-257175" defTabSz="685800">
              <a:spcAft>
                <a:spcPts val="225"/>
              </a:spcAft>
              <a:buFont typeface="Symbol" panose="05050102010706020507" pitchFamily="18" charset="2"/>
              <a:buChar char=""/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within 6 weeks on intra-ocular surgery</a:t>
            </a:r>
          </a:p>
          <a:p>
            <a:pPr defTabSz="685800">
              <a:spcAft>
                <a:spcPts val="225"/>
              </a:spcAft>
              <a:defRPr/>
            </a:pPr>
            <a:endParaRPr lang="en-GB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4" descr="Image result for iritis mutton fat">
            <a:extLst>
              <a:ext uri="{FF2B5EF4-FFF2-40B4-BE49-F238E27FC236}">
                <a16:creationId xmlns:a16="http://schemas.microsoft.com/office/drawing/2014/main" id="{E0345BAB-4E42-C5A8-C9FE-0F6BE1B3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81" y="2051075"/>
            <a:ext cx="2079146" cy="16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tlas Entry - Herpes simplex virus (HSV) geographic epithelial keratitis">
            <a:extLst>
              <a:ext uri="{FF2B5EF4-FFF2-40B4-BE49-F238E27FC236}">
                <a16:creationId xmlns:a16="http://schemas.microsoft.com/office/drawing/2014/main" id="{0D138E41-37E0-69E2-9C47-3D8F6912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77" y="2040850"/>
            <a:ext cx="1884319" cy="16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oreign body eye">
            <a:extLst>
              <a:ext uri="{FF2B5EF4-FFF2-40B4-BE49-F238E27FC236}">
                <a16:creationId xmlns:a16="http://schemas.microsoft.com/office/drawing/2014/main" id="{7E8ADE86-A02D-1F4F-A2A5-9F43A8C3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8" y="2051075"/>
            <a:ext cx="2068093" cy="16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Documents and Settings\Administrator\Desktop\DATA\My Documents\deirdre-work\BCLA workshop\marginal keratitis\mk3.jpg">
            <a:extLst>
              <a:ext uri="{FF2B5EF4-FFF2-40B4-BE49-F238E27FC236}">
                <a16:creationId xmlns:a16="http://schemas.microsoft.com/office/drawing/2014/main" id="{2B53CEF3-1B9C-3D4C-941E-A9EBD146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55346" y="2031330"/>
            <a:ext cx="1811616" cy="160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317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9D19-9056-3F5A-D150-72F99EC6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5" y="836712"/>
            <a:ext cx="9108503" cy="1476861"/>
          </a:xfrm>
        </p:spPr>
        <p:txBody>
          <a:bodyPr>
            <a:noAutofit/>
          </a:bodyPr>
          <a:lstStyle/>
          <a:p>
            <a:r>
              <a:rPr lang="en-GB" sz="3600" b="1" dirty="0"/>
              <a:t>Numbers Attending Eye Casualty, Belfast HSCT</a:t>
            </a:r>
            <a:endParaRPr lang="en-GB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A504F1-2510-FDD5-9142-4809F55DB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080064"/>
              </p:ext>
            </p:extLst>
          </p:nvPr>
        </p:nvGraphicFramePr>
        <p:xfrm>
          <a:off x="627759" y="2265718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D69D53-792F-BAEC-0A83-DE6A53E30ECE}"/>
              </a:ext>
            </a:extLst>
          </p:cNvPr>
          <p:cNvSpPr txBox="1"/>
          <p:nvPr/>
        </p:nvSpPr>
        <p:spPr>
          <a:xfrm rot="16200000">
            <a:off x="-573914" y="3916660"/>
            <a:ext cx="21252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No. of Patients/Month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B848F2-0224-C90B-019C-E3A5A10397D9}"/>
              </a:ext>
            </a:extLst>
          </p:cNvPr>
          <p:cNvCxnSpPr>
            <a:cxnSpLocks/>
          </p:cNvCxnSpPr>
          <p:nvPr/>
        </p:nvCxnSpPr>
        <p:spPr>
          <a:xfrm>
            <a:off x="1665515" y="2326593"/>
            <a:ext cx="0" cy="3793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54FD1-F753-106E-E46E-FDE9D6991C03}"/>
              </a:ext>
            </a:extLst>
          </p:cNvPr>
          <p:cNvCxnSpPr>
            <a:cxnSpLocks/>
          </p:cNvCxnSpPr>
          <p:nvPr/>
        </p:nvCxnSpPr>
        <p:spPr>
          <a:xfrm flipV="1">
            <a:off x="4211960" y="4237119"/>
            <a:ext cx="0" cy="4029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D48FF8-7186-72B9-A6F7-8948CF277EC9}"/>
              </a:ext>
            </a:extLst>
          </p:cNvPr>
          <p:cNvCxnSpPr>
            <a:cxnSpLocks/>
          </p:cNvCxnSpPr>
          <p:nvPr/>
        </p:nvCxnSpPr>
        <p:spPr>
          <a:xfrm>
            <a:off x="4407458" y="3211727"/>
            <a:ext cx="0" cy="6857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B21F2F-4CF0-6AEB-A16A-9370A442979D}"/>
              </a:ext>
            </a:extLst>
          </p:cNvPr>
          <p:cNvCxnSpPr>
            <a:cxnSpLocks/>
          </p:cNvCxnSpPr>
          <p:nvPr/>
        </p:nvCxnSpPr>
        <p:spPr>
          <a:xfrm flipV="1">
            <a:off x="8051242" y="4066701"/>
            <a:ext cx="0" cy="3776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913C2E-DD17-C86F-0714-1C3359E6F98F}"/>
              </a:ext>
            </a:extLst>
          </p:cNvPr>
          <p:cNvSpPr txBox="1"/>
          <p:nvPr/>
        </p:nvSpPr>
        <p:spPr>
          <a:xfrm>
            <a:off x="1331640" y="2033587"/>
            <a:ext cx="1175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N.I PEARS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33A7F-B699-1B53-3D7D-EEB9A6808193}"/>
              </a:ext>
            </a:extLst>
          </p:cNvPr>
          <p:cNvSpPr txBox="1"/>
          <p:nvPr/>
        </p:nvSpPr>
        <p:spPr>
          <a:xfrm>
            <a:off x="3723669" y="4567131"/>
            <a:ext cx="8666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COVID 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F5791F-2563-5F85-F613-B6376D76381A}"/>
              </a:ext>
            </a:extLst>
          </p:cNvPr>
          <p:cNvSpPr txBox="1"/>
          <p:nvPr/>
        </p:nvSpPr>
        <p:spPr>
          <a:xfrm>
            <a:off x="4018086" y="2931444"/>
            <a:ext cx="13703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Telephone First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6703C-F17C-9832-8854-62017D747448}"/>
              </a:ext>
            </a:extLst>
          </p:cNvPr>
          <p:cNvSpPr txBox="1"/>
          <p:nvPr/>
        </p:nvSpPr>
        <p:spPr>
          <a:xfrm>
            <a:off x="7291337" y="4451716"/>
            <a:ext cx="14463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PEARS PLUS PILOT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D657A2-3396-0D2E-184C-CB6107F55A41}"/>
              </a:ext>
            </a:extLst>
          </p:cNvPr>
          <p:cNvCxnSpPr>
            <a:cxnSpLocks/>
          </p:cNvCxnSpPr>
          <p:nvPr/>
        </p:nvCxnSpPr>
        <p:spPr>
          <a:xfrm flipV="1">
            <a:off x="6393578" y="3962118"/>
            <a:ext cx="0" cy="4029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2E3F8C8-1B7A-D301-97B2-3C3FEF34A054}"/>
              </a:ext>
            </a:extLst>
          </p:cNvPr>
          <p:cNvSpPr txBox="1"/>
          <p:nvPr/>
        </p:nvSpPr>
        <p:spPr>
          <a:xfrm>
            <a:off x="6155875" y="4313216"/>
            <a:ext cx="8666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CCG eReferral</a:t>
            </a:r>
          </a:p>
        </p:txBody>
      </p:sp>
    </p:spTree>
    <p:extLst>
      <p:ext uri="{BB962C8B-B14F-4D97-AF65-F5344CB8AC3E}">
        <p14:creationId xmlns:p14="http://schemas.microsoft.com/office/powerpoint/2010/main" val="1616556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8B43F800-E325-4E80-8AE8-95F783E2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7" y="1002742"/>
            <a:ext cx="4005400" cy="28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rtoon half full waiting room">
            <a:extLst>
              <a:ext uri="{FF2B5EF4-FFF2-40B4-BE49-F238E27FC236}">
                <a16:creationId xmlns:a16="http://schemas.microsoft.com/office/drawing/2014/main" id="{7E856362-0DBD-394A-E6E6-03AAD9B0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4729"/>
            <a:ext cx="3823398" cy="26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89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3336"/>
            <a:ext cx="9144000" cy="136410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GB" sz="4000" b="1" dirty="0"/>
              <a:t>The Cataract Pathway……Why Cataract</a:t>
            </a:r>
            <a:r>
              <a:rPr lang="en-GB" b="1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090763"/>
            <a:ext cx="8928992" cy="2362573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Most common elective surgical procedure worldwide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Safe, effective procedure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10% of IPDC waiters are for ophthalmology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Ranked high in ‘quality of life’ change for patients</a:t>
            </a:r>
          </a:p>
        </p:txBody>
      </p:sp>
      <p:pic>
        <p:nvPicPr>
          <p:cNvPr id="4" name="Picture 2" descr="cat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7" y="1610717"/>
            <a:ext cx="3240359" cy="2163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mcmu012\Pictures\catarac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95" y="1640339"/>
            <a:ext cx="2998394" cy="213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98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A700DA-71B0-451C-AF0B-BFDBE4F0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2" y="1207333"/>
            <a:ext cx="7996280" cy="99417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Royal College of Ophthalmologists Calculator</a:t>
            </a:r>
            <a:br>
              <a:rPr lang="en-GB" sz="2800" b="1" dirty="0"/>
            </a:br>
            <a:r>
              <a:rPr lang="en-GB" sz="2800" b="1" dirty="0"/>
              <a:t>Population &amp; Cataract 10 year predictions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8A8A6F7-EE87-44CC-B232-CA76B6626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1" t="3148" r="46025"/>
          <a:stretch/>
        </p:blipFill>
        <p:spPr>
          <a:xfrm>
            <a:off x="647564" y="2257776"/>
            <a:ext cx="7693245" cy="43725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BD7E5D-6F24-4239-8C0F-672D814D2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3804"/>
            <a:ext cx="1085325" cy="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4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1" y="26178"/>
            <a:ext cx="9120879" cy="15414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4000" b="1" dirty="0"/>
              <a:t>This is large scale change, and LCS involves people…..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90" y="1734659"/>
            <a:ext cx="4200867" cy="41426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cannot change by: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Changing structures alone</a:t>
            </a:r>
          </a:p>
          <a:p>
            <a:r>
              <a:rPr lang="en-GB" dirty="0"/>
              <a:t>Changing processes alone</a:t>
            </a:r>
          </a:p>
          <a:p>
            <a:r>
              <a:rPr lang="en-GB" dirty="0"/>
              <a:t>Changing behaviours alone</a:t>
            </a:r>
          </a:p>
        </p:txBody>
      </p:sp>
      <p:sp>
        <p:nvSpPr>
          <p:cNvPr id="5" name="Arc 4"/>
          <p:cNvSpPr/>
          <p:nvPr/>
        </p:nvSpPr>
        <p:spPr>
          <a:xfrm rot="7386598">
            <a:off x="3634109" y="2206979"/>
            <a:ext cx="3954169" cy="1894433"/>
          </a:xfrm>
          <a:prstGeom prst="arc">
            <a:avLst>
              <a:gd name="adj1" fmla="val 15960452"/>
              <a:gd name="adj2" fmla="val 21571708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Arc 5"/>
          <p:cNvSpPr/>
          <p:nvPr/>
        </p:nvSpPr>
        <p:spPr>
          <a:xfrm rot="19295624">
            <a:off x="5007365" y="3050613"/>
            <a:ext cx="4449949" cy="2264078"/>
          </a:xfrm>
          <a:prstGeom prst="arc">
            <a:avLst>
              <a:gd name="adj1" fmla="val 15689269"/>
              <a:gd name="adj2" fmla="val 21575537"/>
            </a:avLst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76434" y="3817522"/>
            <a:ext cx="142101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Planning</a:t>
            </a:r>
            <a:r>
              <a:rPr lang="en-GB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6176" y="3242212"/>
            <a:ext cx="226062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dirty="0"/>
              <a:t>Implementation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3482" y="4797382"/>
            <a:ext cx="152080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/>
              <a:t>DISRUPTION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104" y="3316922"/>
            <a:ext cx="12159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/>
              <a:t>SYNERGY</a:t>
            </a:r>
            <a:r>
              <a:rPr lang="en-GB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8344" y="2204864"/>
            <a:ext cx="136845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/>
              <a:t>MATURITY </a:t>
            </a:r>
          </a:p>
        </p:txBody>
      </p:sp>
    </p:spTree>
    <p:extLst>
      <p:ext uri="{BB962C8B-B14F-4D97-AF65-F5344CB8AC3E}">
        <p14:creationId xmlns:p14="http://schemas.microsoft.com/office/powerpoint/2010/main" val="4275769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B7E0-0A53-4AE6-87A9-5D387F7E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33872"/>
            <a:ext cx="8435280" cy="1143000"/>
          </a:xfrm>
        </p:spPr>
        <p:txBody>
          <a:bodyPr/>
          <a:lstStyle/>
          <a:p>
            <a:r>
              <a:rPr lang="en-GB" b="1" dirty="0"/>
              <a:t>Southern Trust DPU Run Times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48D87A-C46A-4AD7-8030-3AE673DB1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590452"/>
              </p:ext>
            </p:extLst>
          </p:nvPr>
        </p:nvGraphicFramePr>
        <p:xfrm>
          <a:off x="1485900" y="2276872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91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C3DC-1D8F-4ECA-BC30-DB67DE9B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Another number…..</a:t>
            </a: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The ‘Degree of Surgical Difficulty’ (DSD)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ABF9E-511B-4790-858C-39BBD8AC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0" y="1700808"/>
            <a:ext cx="900100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The impact of case complexity (degree of surgical difficulty - DSD) continues to undermine high flow lists, particularly at MUH and STH where theatre run time are generally restricted to 210 minutes.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Early analysis suggests that the majority of patients on the surgical waiting list are now complex (DSD3+) with this impacting on theatre throughput and efficiency; this appears most acute at STH &amp; Downe sites, but may be across all sites. </a:t>
            </a:r>
          </a:p>
        </p:txBody>
      </p:sp>
    </p:spTree>
    <p:extLst>
      <p:ext uri="{BB962C8B-B14F-4D97-AF65-F5344CB8AC3E}">
        <p14:creationId xmlns:p14="http://schemas.microsoft.com/office/powerpoint/2010/main" val="1854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CF2BF4-3A3A-42F1-8B3F-FE453FFD24EC}"/>
              </a:ext>
            </a:extLst>
          </p:cNvPr>
          <p:cNvSpPr txBox="1"/>
          <p:nvPr/>
        </p:nvSpPr>
        <p:spPr>
          <a:xfrm>
            <a:off x="36004" y="4253418"/>
            <a:ext cx="9071991" cy="19543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000" b="1" dirty="0">
                <a:ln/>
                <a:solidFill>
                  <a:srgbClr val="FF0000"/>
                </a:solidFill>
              </a:rPr>
              <a:t>Significant Issue</a:t>
            </a:r>
          </a:p>
          <a:p>
            <a:pPr algn="ctr"/>
            <a:endParaRPr lang="en-GB" sz="21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GB" sz="2000" b="1" dirty="0">
                <a:ln/>
              </a:rPr>
              <a:t>The impact of restricted funding for IS/WLI into</a:t>
            </a:r>
          </a:p>
          <a:p>
            <a:pPr algn="ctr"/>
            <a:r>
              <a:rPr lang="en-GB" sz="2000" b="1" dirty="0">
                <a:ln/>
              </a:rPr>
              <a:t>2023/24 will undermine performance as support from the Independent Sector is discontinued and the demand-capacity gap increases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F60D09B-48E5-4EB4-95AF-B165C4DEAFB5}"/>
              </a:ext>
            </a:extLst>
          </p:cNvPr>
          <p:cNvSpPr/>
          <p:nvPr/>
        </p:nvSpPr>
        <p:spPr>
          <a:xfrm>
            <a:off x="6084168" y="2780928"/>
            <a:ext cx="484632" cy="108012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14C8-A872-4181-8EB2-4BCFFF44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7"/>
            <a:ext cx="8892480" cy="2490767"/>
          </a:xfrm>
        </p:spPr>
        <p:txBody>
          <a:bodyPr>
            <a:normAutofit fontScale="4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GB" sz="10000" b="1" dirty="0">
                <a:ln/>
                <a:solidFill>
                  <a:schemeClr val="accent3"/>
                </a:solidFill>
              </a:rPr>
              <a:t>Significant achievement</a:t>
            </a:r>
          </a:p>
          <a:p>
            <a:pPr marL="0" indent="0" algn="ctr">
              <a:buNone/>
            </a:pPr>
            <a:r>
              <a:rPr lang="en-GB" sz="6400" b="1" dirty="0">
                <a:ln/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5000" b="1" dirty="0">
                <a:ln/>
              </a:rPr>
              <a:t>Number of patients waiting over one year on the surgical waiting list</a:t>
            </a:r>
            <a:br>
              <a:rPr lang="en-GB" sz="5000" b="1" dirty="0">
                <a:ln/>
              </a:rPr>
            </a:br>
            <a:endParaRPr lang="en-GB" sz="5000" b="1" dirty="0">
              <a:ln/>
            </a:endParaRPr>
          </a:p>
          <a:p>
            <a:pPr marL="0" indent="0" algn="ctr">
              <a:buNone/>
            </a:pPr>
            <a:r>
              <a:rPr lang="en-GB" sz="5000" b="1" dirty="0">
                <a:ln/>
              </a:rPr>
              <a:t>March 2021 	3,707</a:t>
            </a:r>
          </a:p>
          <a:p>
            <a:pPr marL="0" indent="0" algn="ctr">
              <a:buNone/>
            </a:pPr>
            <a:r>
              <a:rPr lang="en-GB" sz="5000" b="1" dirty="0">
                <a:ln/>
              </a:rPr>
              <a:t> </a:t>
            </a:r>
          </a:p>
          <a:p>
            <a:pPr marL="0" indent="0" algn="ctr">
              <a:buNone/>
            </a:pPr>
            <a:r>
              <a:rPr lang="en-GB" sz="5000" b="1" dirty="0">
                <a:ln/>
              </a:rPr>
              <a:t>Sept 2023	282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4422D-BF4D-4DE0-8966-C21C0FC9C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919132"/>
            <a:ext cx="1374263" cy="1598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8BD245-7ED7-494A-A56E-1AB60A694560}"/>
              </a:ext>
            </a:extLst>
          </p:cNvPr>
          <p:cNvSpPr txBox="1"/>
          <p:nvPr/>
        </p:nvSpPr>
        <p:spPr>
          <a:xfrm>
            <a:off x="2555776" y="6237312"/>
            <a:ext cx="3960440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77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B4A8-C0DD-47A0-AA04-E72FADC7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20"/>
            <a:ext cx="9144000" cy="14038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4800" dirty="0"/>
              <a:t>“</a:t>
            </a:r>
            <a:r>
              <a:rPr lang="en-GB" sz="4800" b="1" dirty="0"/>
              <a:t>Strength behind the numbers</a:t>
            </a:r>
            <a:r>
              <a:rPr lang="en-GB" sz="480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B4A9-C4A5-4E7C-AAD8-A8CD256D3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412776"/>
            <a:ext cx="7344816" cy="4608512"/>
          </a:xfrm>
        </p:spPr>
        <p:txBody>
          <a:bodyPr>
            <a:normAutofit fontScale="92500"/>
          </a:bodyPr>
          <a:lstStyle/>
          <a:p>
            <a:r>
              <a:rPr lang="en-GB" sz="3600" dirty="0"/>
              <a:t>Introduction</a:t>
            </a:r>
          </a:p>
          <a:p>
            <a:r>
              <a:rPr lang="en-GB" sz="3600" dirty="0"/>
              <a:t>Role &amp; Responsibilities</a:t>
            </a:r>
          </a:p>
          <a:p>
            <a:r>
              <a:rPr lang="en-GB" sz="3600" dirty="0"/>
              <a:t>Context</a:t>
            </a:r>
          </a:p>
          <a:p>
            <a:pPr lvl="2"/>
            <a:r>
              <a:rPr lang="en-GB" sz="3200" dirty="0"/>
              <a:t>Demand</a:t>
            </a:r>
          </a:p>
          <a:p>
            <a:pPr lvl="2"/>
            <a:r>
              <a:rPr lang="en-GB" sz="3200" dirty="0"/>
              <a:t>Demography</a:t>
            </a:r>
          </a:p>
          <a:p>
            <a:pPr lvl="2"/>
            <a:r>
              <a:rPr lang="en-GB" sz="3200" dirty="0"/>
              <a:t>Strategic Context</a:t>
            </a:r>
          </a:p>
          <a:p>
            <a:pPr lvl="2"/>
            <a:r>
              <a:rPr lang="en-GB" sz="3200" dirty="0"/>
              <a:t>Policy Drivers</a:t>
            </a:r>
          </a:p>
          <a:p>
            <a:pPr lvl="0"/>
            <a:r>
              <a:rPr lang="en-GB" sz="3600" dirty="0">
                <a:solidFill>
                  <a:prstClr val="black"/>
                </a:solidFill>
              </a:rPr>
              <a:t>Pathways to productivity and efficiency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769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8F60A1-A3D3-491D-99CC-7CDA6DDF2516}"/>
              </a:ext>
            </a:extLst>
          </p:cNvPr>
          <p:cNvSpPr txBox="1"/>
          <p:nvPr/>
        </p:nvSpPr>
        <p:spPr>
          <a:xfrm>
            <a:off x="107504" y="1052736"/>
            <a:ext cx="9036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Acknowledgements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sz="2800" dirty="0"/>
              <a:t>BHSCT Eye Casualty Team (Audits: 2017, 2019, 2021, 2023) – Mr D Armstrong, Dr D Burns, Dr </a:t>
            </a:r>
            <a:r>
              <a:rPr lang="en-GB" sz="2800" dirty="0">
                <a:solidFill>
                  <a:prstClr val="black"/>
                </a:solidFill>
              </a:rPr>
              <a:t>Katie Graham, Deirdre Burns, Dr Nic Cotton, Dr </a:t>
            </a:r>
            <a:r>
              <a:rPr lang="en-GB" sz="2800" dirty="0" err="1">
                <a:solidFill>
                  <a:prstClr val="black"/>
                </a:solidFill>
              </a:rPr>
              <a:t>Suhair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Twaij</a:t>
            </a:r>
            <a:endParaRPr lang="en-GB" sz="2800" dirty="0"/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/>
              <a:t>BHSCT Glaucoma Service Team – Dr A Knox, Dr M Napier, Prof A Azuara Blanco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/>
              <a:t>SPPG – Performance, Safety and Service Improvement Team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151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1655765"/>
            <a:ext cx="5195068" cy="4392488"/>
          </a:xfrm>
        </p:spPr>
        <p:txBody>
          <a:bodyPr>
            <a:noAutofit/>
          </a:bodyPr>
          <a:lstStyle/>
          <a:p>
            <a:endParaRPr lang="en-GB" sz="4800" dirty="0">
              <a:solidFill>
                <a:schemeClr val="tx1"/>
              </a:solidFill>
            </a:endParaRPr>
          </a:p>
          <a:p>
            <a:r>
              <a:rPr lang="en-GB" sz="4800" b="1" dirty="0">
                <a:solidFill>
                  <a:schemeClr val="tx1"/>
                </a:solidFill>
              </a:rPr>
              <a:t>How to avoid hitting the target but missing the point…</a:t>
            </a:r>
          </a:p>
          <a:p>
            <a:endParaRPr lang="en-GB" sz="4800" dirty="0">
              <a:solidFill>
                <a:schemeClr val="tx1"/>
              </a:solidFill>
            </a:endParaRPr>
          </a:p>
          <a:p>
            <a:endParaRPr lang="en-GB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268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/>
              <a:t>Outcomes</a:t>
            </a:r>
            <a:endParaRPr lang="en-GB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799"/>
            <a:ext cx="3672408" cy="469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5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0E1A-D27B-43EF-B864-38CD19C1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512168"/>
          </a:xfrm>
        </p:spPr>
        <p:txBody>
          <a:bodyPr>
            <a:normAutofit/>
          </a:bodyPr>
          <a:lstStyle/>
          <a:p>
            <a:r>
              <a:rPr lang="en-GB" dirty="0"/>
              <a:t>People-centred, outcomes-focused, collaborative.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846A-0A3F-46AB-A8DD-F870F6B9F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Progress over perfection</a:t>
            </a:r>
          </a:p>
          <a:p>
            <a:r>
              <a:rPr lang="en-GB" dirty="0"/>
              <a:t>Pursue efficiency and consistency</a:t>
            </a:r>
          </a:p>
          <a:p>
            <a:r>
              <a:rPr lang="en-GB" dirty="0"/>
              <a:t>Build resilience</a:t>
            </a:r>
          </a:p>
          <a:p>
            <a:r>
              <a:rPr lang="en-GB" dirty="0"/>
              <a:t>Work within collaborative frameworks</a:t>
            </a:r>
          </a:p>
          <a:p>
            <a:r>
              <a:rPr lang="en-GB" dirty="0"/>
              <a:t>Share outcomes: reporting &amp; regular feedback cycles</a:t>
            </a:r>
          </a:p>
        </p:txBody>
      </p:sp>
    </p:spTree>
    <p:extLst>
      <p:ext uri="{BB962C8B-B14F-4D97-AF65-F5344CB8AC3E}">
        <p14:creationId xmlns:p14="http://schemas.microsoft.com/office/powerpoint/2010/main" val="1215639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1991-3C51-4BB2-A484-54ED2B5F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270992"/>
          </a:xfrm>
        </p:spPr>
        <p:txBody>
          <a:bodyPr/>
          <a:lstStyle/>
          <a:p>
            <a:r>
              <a:rPr lang="en-GB" dirty="0"/>
              <a:t>In closing…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83F60-8623-4637-9773-F4933454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en-GB" dirty="0"/>
              <a:t>Thank you.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/>
              <a:t>		Raymond.curran@hscni.net</a:t>
            </a:r>
          </a:p>
        </p:txBody>
      </p:sp>
    </p:spTree>
    <p:extLst>
      <p:ext uri="{BB962C8B-B14F-4D97-AF65-F5344CB8AC3E}">
        <p14:creationId xmlns:p14="http://schemas.microsoft.com/office/powerpoint/2010/main" val="393852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image003">
            <a:extLst>
              <a:ext uri="{FF2B5EF4-FFF2-40B4-BE49-F238E27FC236}">
                <a16:creationId xmlns:a16="http://schemas.microsoft.com/office/drawing/2014/main" id="{29E80A01-E29D-429B-9D1C-99EF79CB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052736"/>
            <a:ext cx="71247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5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3BED-C268-4282-8A5C-C003ED2A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140"/>
            <a:ext cx="9144000" cy="1849591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There are many numbers….. </a:t>
            </a:r>
            <a:br>
              <a:rPr lang="en-GB" dirty="0"/>
            </a:br>
            <a:r>
              <a:rPr lang="en-GB" dirty="0"/>
              <a:t>One of them is ‘</a:t>
            </a:r>
            <a:r>
              <a:rPr lang="en-GB" b="1" dirty="0"/>
              <a:t>eReferral</a:t>
            </a:r>
            <a:r>
              <a:rPr lang="en-GB" dirty="0"/>
              <a:t>’ Activity, a very  broad measure of “demand”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04B51-5ACE-42D3-AAB2-97E88BFAFC7B}"/>
              </a:ext>
            </a:extLst>
          </p:cNvPr>
          <p:cNvSpPr txBox="1"/>
          <p:nvPr/>
        </p:nvSpPr>
        <p:spPr>
          <a:xfrm>
            <a:off x="89756" y="2370982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1.4.22 to 31.3.23 - Overall Activity for Ophthalmology Referrals (Optometrist &amp; GP) </a:t>
            </a:r>
            <a:r>
              <a:rPr lang="en-GB" sz="2800" dirty="0">
                <a:solidFill>
                  <a:srgbClr val="FF0000"/>
                </a:solidFill>
              </a:rPr>
              <a:t>Regionally  n=34,495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D326816-FEBD-4A6B-9577-FA7383B28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882891"/>
              </p:ext>
            </p:extLst>
          </p:nvPr>
        </p:nvGraphicFramePr>
        <p:xfrm>
          <a:off x="2699792" y="3429000"/>
          <a:ext cx="6408712" cy="337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B63DE20-6C4E-497A-A5B9-27841050932D}"/>
              </a:ext>
            </a:extLst>
          </p:cNvPr>
          <p:cNvSpPr txBox="1"/>
          <p:nvPr/>
        </p:nvSpPr>
        <p:spPr>
          <a:xfrm>
            <a:off x="-180528" y="4010575"/>
            <a:ext cx="305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</a:p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“BIG HITTERS”</a:t>
            </a:r>
          </a:p>
        </p:txBody>
      </p:sp>
    </p:spTree>
    <p:extLst>
      <p:ext uri="{BB962C8B-B14F-4D97-AF65-F5344CB8AC3E}">
        <p14:creationId xmlns:p14="http://schemas.microsoft.com/office/powerpoint/2010/main" val="119557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C15A-CFAF-4105-96A8-FD7D7B95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/>
              <a:t>Monthly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6CEF-916A-4734-91C1-B1B53FA1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IPDC: ca. 1,000</a:t>
            </a:r>
          </a:p>
          <a:p>
            <a:r>
              <a:rPr lang="en-GB" dirty="0"/>
              <a:t>Outpatients: 	10,000</a:t>
            </a:r>
          </a:p>
          <a:p>
            <a:pPr lvl="1"/>
            <a:r>
              <a:rPr lang="en-GB" dirty="0"/>
              <a:t>New: 		2,500</a:t>
            </a:r>
          </a:p>
          <a:p>
            <a:pPr lvl="1"/>
            <a:r>
              <a:rPr lang="en-GB" dirty="0"/>
              <a:t>Review:	7,500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Opportunities for reform, transformation, modernisation and efficiency.</a:t>
            </a:r>
          </a:p>
          <a:p>
            <a:pPr marL="457200" lvl="1" indent="0">
              <a:buNone/>
            </a:pPr>
            <a:r>
              <a:rPr lang="en-GB" dirty="0"/>
              <a:t>(GIRFT, PIFU, Enhanced triage).</a:t>
            </a:r>
          </a:p>
        </p:txBody>
      </p:sp>
    </p:spTree>
    <p:extLst>
      <p:ext uri="{BB962C8B-B14F-4D97-AF65-F5344CB8AC3E}">
        <p14:creationId xmlns:p14="http://schemas.microsoft.com/office/powerpoint/2010/main" val="65353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Hexagon 3"/>
          <p:cNvSpPr/>
          <p:nvPr/>
        </p:nvSpPr>
        <p:spPr>
          <a:xfrm>
            <a:off x="2339752" y="2394918"/>
            <a:ext cx="2520280" cy="121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enjoy long, healthy, independent lives</a:t>
            </a:r>
          </a:p>
        </p:txBody>
      </p:sp>
      <p:sp>
        <p:nvSpPr>
          <p:cNvPr id="5" name="Hexagon 4"/>
          <p:cNvSpPr/>
          <p:nvPr/>
        </p:nvSpPr>
        <p:spPr>
          <a:xfrm>
            <a:off x="5580112" y="3429000"/>
            <a:ext cx="2376264" cy="1265238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We care for others and we help those in need</a:t>
            </a:r>
          </a:p>
        </p:txBody>
      </p:sp>
      <p:sp>
        <p:nvSpPr>
          <p:cNvPr id="6" name="Hexagon 5"/>
          <p:cNvSpPr/>
          <p:nvPr/>
        </p:nvSpPr>
        <p:spPr>
          <a:xfrm>
            <a:off x="6444208" y="4468018"/>
            <a:ext cx="2520280" cy="1265238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</a:rPr>
              <a:t>We give our children and young people the best start in life</a:t>
            </a:r>
          </a:p>
        </p:txBody>
      </p:sp>
      <p:sp>
        <p:nvSpPr>
          <p:cNvPr id="7" name="Hexagon 6"/>
          <p:cNvSpPr/>
          <p:nvPr/>
        </p:nvSpPr>
        <p:spPr>
          <a:xfrm>
            <a:off x="1259632" y="5620146"/>
            <a:ext cx="2520280" cy="126523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We have high quality public services</a:t>
            </a:r>
          </a:p>
        </p:txBody>
      </p:sp>
    </p:spTree>
    <p:extLst>
      <p:ext uri="{BB962C8B-B14F-4D97-AF65-F5344CB8AC3E}">
        <p14:creationId xmlns:p14="http://schemas.microsoft.com/office/powerpoint/2010/main" val="47848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FA04-D27B-4D8A-BE67-DB72CBA9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1321"/>
            <a:ext cx="8964488" cy="1152128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Estimated and projected proportion of population by age</a:t>
            </a:r>
            <a:br>
              <a:rPr lang="en-GB" sz="2800" b="1" dirty="0"/>
            </a:br>
            <a:r>
              <a:rPr lang="en-GB" sz="2800" b="1" dirty="0"/>
              <a:t>mid-2020 and mid-2045 </a:t>
            </a:r>
            <a:r>
              <a:rPr lang="en-GB" sz="2000" b="1" dirty="0"/>
              <a:t>(source: NISRA)</a:t>
            </a:r>
            <a:endParaRPr lang="en-GB" sz="2800" b="1" dirty="0"/>
          </a:p>
        </p:txBody>
      </p:sp>
      <p:graphicFrame>
        <p:nvGraphicFramePr>
          <p:cNvPr id="6" name="Chart 5" title="Figure 7: Estimated and projected proportion of population by age, mid-202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279361"/>
              </p:ext>
            </p:extLst>
          </p:nvPr>
        </p:nvGraphicFramePr>
        <p:xfrm>
          <a:off x="958104" y="2924944"/>
          <a:ext cx="2101728" cy="21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312730-D72D-4B00-A2FD-1282F1774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52" t="37585" r="24860" b="15184"/>
          <a:stretch/>
        </p:blipFill>
        <p:spPr>
          <a:xfrm>
            <a:off x="72008" y="2443449"/>
            <a:ext cx="8964488" cy="3699296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65D2C515-8786-4E9A-82FE-202C4633F7D7}"/>
              </a:ext>
            </a:extLst>
          </p:cNvPr>
          <p:cNvSpPr/>
          <p:nvPr/>
        </p:nvSpPr>
        <p:spPr>
          <a:xfrm rot="16200000">
            <a:off x="5508106" y="3244612"/>
            <a:ext cx="1152128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2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0" y="3545221"/>
            <a:ext cx="8987574" cy="2837394"/>
          </a:xfrm>
        </p:spPr>
        <p:txBody>
          <a:bodyPr>
            <a:normAutofit fontScale="92500"/>
          </a:bodyPr>
          <a:lstStyle/>
          <a:p>
            <a:pPr lvl="0"/>
            <a:r>
              <a:rPr lang="en-GB" sz="3600" b="1" dirty="0">
                <a:solidFill>
                  <a:schemeClr val="tx1"/>
                </a:solidFill>
              </a:rPr>
              <a:t>A Commitment to: </a:t>
            </a:r>
          </a:p>
          <a:p>
            <a:pPr lvl="0"/>
            <a:r>
              <a:rPr lang="en-GB" sz="3600" dirty="0">
                <a:solidFill>
                  <a:schemeClr val="tx1"/>
                </a:solidFill>
              </a:rPr>
              <a:t>Establish new models of provision such as regional Elective Care and Treatment Centres - to deliver large volumes of assessments and non-complex routine surgery across a broad range of specialties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4456" y="113838"/>
            <a:ext cx="4716016" cy="3574112"/>
          </a:xfrm>
          <a:solidFill>
            <a:schemeClr val="bg1">
              <a:lumMod val="95000"/>
            </a:schemeClr>
          </a:solidFill>
          <a:scene3d>
            <a:camera prst="perspectiveHeroicExtremeLef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chemeClr val="accent5">
                    <a:lumMod val="75000"/>
                  </a:schemeClr>
                </a:solidFill>
              </a:rPr>
              <a:t>Health and Wellbeing 2026: Delivering Together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" y="1"/>
            <a:ext cx="377516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65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1261</Words>
  <Application>Microsoft Office PowerPoint</Application>
  <PresentationFormat>On-screen Show (4:3)</PresentationFormat>
  <Paragraphs>230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Lato</vt:lpstr>
      <vt:lpstr>Symbol</vt:lpstr>
      <vt:lpstr>Times New Roman</vt:lpstr>
      <vt:lpstr>Wingdings</vt:lpstr>
      <vt:lpstr>Office Theme</vt:lpstr>
      <vt:lpstr>1_Office Theme</vt:lpstr>
      <vt:lpstr>PowerPoint Presentation</vt:lpstr>
      <vt:lpstr>HFMA NI Branch Annual Conference   Titanic Belfast Friday 24th November 2023 </vt:lpstr>
      <vt:lpstr>“Strength behind the numbers”</vt:lpstr>
      <vt:lpstr>PowerPoint Presentation</vt:lpstr>
      <vt:lpstr>There are many numbers…..  One of them is ‘eReferral’ Activity, a very  broad measure of “demand”</vt:lpstr>
      <vt:lpstr>Monthly Activity</vt:lpstr>
      <vt:lpstr>PowerPoint Presentation</vt:lpstr>
      <vt:lpstr>Estimated and projected proportion of population by age mid-2020 and mid-2045 (source: NISRA)</vt:lpstr>
      <vt:lpstr>Health and Wellbeing 2026: Delivering Together </vt:lpstr>
      <vt:lpstr>PowerPoint Presentation</vt:lpstr>
      <vt:lpstr>THE ‘PATHWAY’ APPROACH   Transformation for improved outcomes and results.  </vt:lpstr>
      <vt:lpstr>PowerPoint Presentation</vt:lpstr>
      <vt:lpstr>      The “Glaucoma” Care Pathway </vt:lpstr>
      <vt:lpstr>PowerPoint Presentation</vt:lpstr>
      <vt:lpstr>PowerPoint Presentation</vt:lpstr>
      <vt:lpstr>PowerPoint Presentation</vt:lpstr>
      <vt:lpstr>PowerPoint Presentation</vt:lpstr>
      <vt:lpstr> Pre 2018 -Belfast Trust Eye Casualty </vt:lpstr>
      <vt:lpstr>Attendance at Eye Casualty Belfast Trust  Pre/Post NI PEARS</vt:lpstr>
      <vt:lpstr>Telephone first &amp; appointment</vt:lpstr>
      <vt:lpstr>PowerPoint Presentation</vt:lpstr>
      <vt:lpstr>Numbers Attending Eye Casualty, Belfast HSCT</vt:lpstr>
      <vt:lpstr>PowerPoint Presentation</vt:lpstr>
      <vt:lpstr>The Cataract Pathway……Why Cataract?</vt:lpstr>
      <vt:lpstr>Royal College of Ophthalmologists Calculator Population &amp; Cataract 10 year predictions</vt:lpstr>
      <vt:lpstr>This is large scale change, and LCS involves people…..</vt:lpstr>
      <vt:lpstr>Southern Trust DPU Run Times</vt:lpstr>
      <vt:lpstr>Another number….. The ‘Degree of Surgical Difficulty’ (DSD)</vt:lpstr>
      <vt:lpstr>PowerPoint Presentation</vt:lpstr>
      <vt:lpstr>PowerPoint Presentation</vt:lpstr>
      <vt:lpstr>PowerPoint Presentation</vt:lpstr>
      <vt:lpstr>People-centred, outcomes-focused, collaborative.</vt:lpstr>
      <vt:lpstr>In closing…</vt:lpstr>
    </vt:vector>
  </TitlesOfParts>
  <Company>BSO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Kelly</dc:creator>
  <cp:lastModifiedBy>Raymond Curran</cp:lastModifiedBy>
  <cp:revision>57</cp:revision>
  <dcterms:created xsi:type="dcterms:W3CDTF">2022-03-04T11:19:04Z</dcterms:created>
  <dcterms:modified xsi:type="dcterms:W3CDTF">2023-11-23T11:15:49Z</dcterms:modified>
</cp:coreProperties>
</file>