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4"/>
    <p:sldMasterId id="2147483656" r:id="rId5"/>
    <p:sldMasterId id="2147483882" r:id="rId6"/>
    <p:sldMasterId id="2147483676" r:id="rId7"/>
    <p:sldMasterId id="2147483700" r:id="rId8"/>
    <p:sldMasterId id="2147483724" r:id="rId9"/>
    <p:sldMasterId id="2147483746" r:id="rId10"/>
    <p:sldMasterId id="2147483768" r:id="rId11"/>
    <p:sldMasterId id="2147483790" r:id="rId12"/>
    <p:sldMasterId id="2147483812" r:id="rId13"/>
    <p:sldMasterId id="2147483935" r:id="rId14"/>
    <p:sldMasterId id="2147483945" r:id="rId15"/>
    <p:sldMasterId id="2147483948" r:id="rId16"/>
  </p:sldMasterIdLst>
  <p:notesMasterIdLst>
    <p:notesMasterId r:id="rId37"/>
  </p:notesMasterIdLst>
  <p:handoutMasterIdLst>
    <p:handoutMasterId r:id="rId38"/>
  </p:handoutMasterIdLst>
  <p:sldIdLst>
    <p:sldId id="337" r:id="rId17"/>
    <p:sldId id="360" r:id="rId18"/>
    <p:sldId id="362" r:id="rId19"/>
    <p:sldId id="341" r:id="rId20"/>
    <p:sldId id="330" r:id="rId21"/>
    <p:sldId id="294" r:id="rId22"/>
    <p:sldId id="352" r:id="rId23"/>
    <p:sldId id="363" r:id="rId24"/>
    <p:sldId id="332" r:id="rId25"/>
    <p:sldId id="333" r:id="rId26"/>
    <p:sldId id="334" r:id="rId27"/>
    <p:sldId id="344" r:id="rId28"/>
    <p:sldId id="343" r:id="rId29"/>
    <p:sldId id="345" r:id="rId30"/>
    <p:sldId id="326" r:id="rId31"/>
    <p:sldId id="347" r:id="rId32"/>
    <p:sldId id="348" r:id="rId33"/>
    <p:sldId id="361" r:id="rId34"/>
    <p:sldId id="319" r:id="rId35"/>
    <p:sldId id="35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Taylor" initials="KT" lastIdx="17" clrIdx="0">
    <p:extLst>
      <p:ext uri="{19B8F6BF-5375-455C-9EA6-DF929625EA0E}">
        <p15:presenceInfo xmlns:p15="http://schemas.microsoft.com/office/powerpoint/2012/main" userId="S::kevin.taylor@hfma.org.uk::7189e0dc-7f95-4d65-aa6d-6af43939b63e" providerId="AD"/>
      </p:ext>
    </p:extLst>
  </p:cmAuthor>
  <p:cmAuthor id="2" name="Rebecca Aslett" initials="RA" lastIdx="1" clrIdx="1">
    <p:extLst>
      <p:ext uri="{19B8F6BF-5375-455C-9EA6-DF929625EA0E}">
        <p15:presenceInfo xmlns:p15="http://schemas.microsoft.com/office/powerpoint/2012/main" userId="S::rebecca.aslett@hfma.org.uk::778ed81e-b59a-4407-acd3-5b701dd4d1ce" providerId="AD"/>
      </p:ext>
    </p:extLst>
  </p:cmAuthor>
  <p:cmAuthor id="3" name="Paul Momber" initials="PM" lastIdx="5" clrIdx="2">
    <p:extLst>
      <p:ext uri="{19B8F6BF-5375-455C-9EA6-DF929625EA0E}">
        <p15:presenceInfo xmlns:p15="http://schemas.microsoft.com/office/powerpoint/2012/main" userId="S::paul.momber@hfma.org.uk::7b41568a-cae5-407a-8f8d-5176e8552a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32B"/>
    <a:srgbClr val="F58220"/>
    <a:srgbClr val="FFD6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ABE7A-F07A-429A-96D4-F8B7BEB8F59F}" v="1" dt="2023-11-23T16:55:40.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3"/>
  </p:normalViewPr>
  <p:slideViewPr>
    <p:cSldViewPr snapToGrid="0">
      <p:cViewPr varScale="1">
        <p:scale>
          <a:sx n="109" d="100"/>
          <a:sy n="109" d="100"/>
        </p:scale>
        <p:origin x="6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Lucas" userId="cd6d5bff-9427-4b83-b847-48557285b86b" providerId="ADAL" clId="{B3DABE7A-F07A-429A-96D4-F8B7BEB8F59F}"/>
    <pc:docChg chg="modSld">
      <pc:chgData name="Danielle Lucas" userId="cd6d5bff-9427-4b83-b847-48557285b86b" providerId="ADAL" clId="{B3DABE7A-F07A-429A-96D4-F8B7BEB8F59F}" dt="2023-11-23T16:55:40.673" v="0" actId="20577"/>
      <pc:docMkLst>
        <pc:docMk/>
      </pc:docMkLst>
      <pc:sldChg chg="modSp">
        <pc:chgData name="Danielle Lucas" userId="cd6d5bff-9427-4b83-b847-48557285b86b" providerId="ADAL" clId="{B3DABE7A-F07A-429A-96D4-F8B7BEB8F59F}" dt="2023-11-23T16:55:40.673" v="0" actId="20577"/>
        <pc:sldMkLst>
          <pc:docMk/>
          <pc:sldMk cId="3295231533" sldId="352"/>
        </pc:sldMkLst>
        <pc:spChg chg="mod">
          <ac:chgData name="Danielle Lucas" userId="cd6d5bff-9427-4b83-b847-48557285b86b" providerId="ADAL" clId="{B3DABE7A-F07A-429A-96D4-F8B7BEB8F59F}" dt="2023-11-23T16:55:40.673" v="0" actId="20577"/>
          <ac:spMkLst>
            <pc:docMk/>
            <pc:sldMk cId="3295231533" sldId="352"/>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EE176-F0F1-C044-8CD6-EC5E4EC16E2E}" type="datetimeFigureOut">
              <a:rPr lang="en-US" smtClean="0"/>
              <a:t>11/27/2023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10D58F-CBDF-BC4E-81A3-10B5A4042616}" type="slidenum">
              <a:rPr lang="en-US" smtClean="0"/>
              <a:t>‹#›</a:t>
            </a:fld>
            <a:endParaRPr lang="en-US"/>
          </a:p>
        </p:txBody>
      </p:sp>
    </p:spTree>
    <p:extLst>
      <p:ext uri="{BB962C8B-B14F-4D97-AF65-F5344CB8AC3E}">
        <p14:creationId xmlns:p14="http://schemas.microsoft.com/office/powerpoint/2010/main" val="248265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F1A7B-FBF2-9043-A427-614C217E9D12}" type="datetimeFigureOut">
              <a:rPr lang="en-US" smtClean="0"/>
              <a:t>11/27/2023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1B9E5-FA1C-3541-829D-72A800E2E03D}" type="slidenum">
              <a:rPr lang="en-US" smtClean="0"/>
              <a:t>‹#›</a:t>
            </a:fld>
            <a:endParaRPr lang="en-US"/>
          </a:p>
        </p:txBody>
      </p:sp>
    </p:spTree>
    <p:extLst>
      <p:ext uri="{BB962C8B-B14F-4D97-AF65-F5344CB8AC3E}">
        <p14:creationId xmlns:p14="http://schemas.microsoft.com/office/powerpoint/2010/main" val="2788510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areas.</a:t>
            </a:r>
          </a:p>
        </p:txBody>
      </p:sp>
      <p:sp>
        <p:nvSpPr>
          <p:cNvPr id="4" name="Slide Number Placeholder 3"/>
          <p:cNvSpPr>
            <a:spLocks noGrp="1"/>
          </p:cNvSpPr>
          <p:nvPr>
            <p:ph type="sldNum" sz="quarter" idx="5"/>
          </p:nvPr>
        </p:nvSpPr>
        <p:spPr/>
        <p:txBody>
          <a:bodyPr/>
          <a:lstStyle/>
          <a:p>
            <a:fld id="{2881B9E5-FA1C-3541-829D-72A800E2E03D}" type="slidenum">
              <a:rPr lang="en-US" smtClean="0"/>
              <a:t>2</a:t>
            </a:fld>
            <a:endParaRPr lang="en-US"/>
          </a:p>
        </p:txBody>
      </p:sp>
    </p:spTree>
    <p:extLst>
      <p:ext uri="{BB962C8B-B14F-4D97-AF65-F5344CB8AC3E}">
        <p14:creationId xmlns:p14="http://schemas.microsoft.com/office/powerpoint/2010/main" val="290709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81B9E5-FA1C-3541-829D-72A800E2E03D}" type="slidenum">
              <a:rPr lang="en-US" smtClean="0"/>
              <a:t>4</a:t>
            </a:fld>
            <a:endParaRPr lang="en-US"/>
          </a:p>
        </p:txBody>
      </p:sp>
    </p:spTree>
    <p:extLst>
      <p:ext uri="{BB962C8B-B14F-4D97-AF65-F5344CB8AC3E}">
        <p14:creationId xmlns:p14="http://schemas.microsoft.com/office/powerpoint/2010/main" val="234791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the room! Amongst friends - Check which sectors have balanced plans. How many ICS </a:t>
            </a:r>
            <a:r>
              <a:rPr lang="en-GB" dirty="0" err="1"/>
              <a:t>dofs</a:t>
            </a:r>
            <a:r>
              <a:rPr lang="en-GB" dirty="0"/>
              <a:t> are in the room?</a:t>
            </a:r>
          </a:p>
        </p:txBody>
      </p:sp>
      <p:sp>
        <p:nvSpPr>
          <p:cNvPr id="4" name="Slide Number Placeholder 3"/>
          <p:cNvSpPr>
            <a:spLocks noGrp="1"/>
          </p:cNvSpPr>
          <p:nvPr>
            <p:ph type="sldNum" sz="quarter" idx="10"/>
          </p:nvPr>
        </p:nvSpPr>
        <p:spPr/>
        <p:txBody>
          <a:bodyPr/>
          <a:lstStyle/>
          <a:p>
            <a:fld id="{2881B9E5-FA1C-3541-829D-72A800E2E03D}" type="slidenum">
              <a:rPr lang="en-US" smtClean="0"/>
              <a:t>7</a:t>
            </a:fld>
            <a:endParaRPr lang="en-US"/>
          </a:p>
        </p:txBody>
      </p:sp>
    </p:spTree>
    <p:extLst>
      <p:ext uri="{BB962C8B-B14F-4D97-AF65-F5344CB8AC3E}">
        <p14:creationId xmlns:p14="http://schemas.microsoft.com/office/powerpoint/2010/main" val="98912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the room! Amongst friends - Check which sectors have balanced plans. How many ICS </a:t>
            </a:r>
            <a:r>
              <a:rPr lang="en-GB" dirty="0" err="1"/>
              <a:t>dofs</a:t>
            </a:r>
            <a:r>
              <a:rPr lang="en-GB" dirty="0"/>
              <a:t> are in the room?</a:t>
            </a:r>
          </a:p>
        </p:txBody>
      </p:sp>
      <p:sp>
        <p:nvSpPr>
          <p:cNvPr id="4" name="Slide Number Placeholder 3"/>
          <p:cNvSpPr>
            <a:spLocks noGrp="1"/>
          </p:cNvSpPr>
          <p:nvPr>
            <p:ph type="sldNum" sz="quarter" idx="10"/>
          </p:nvPr>
        </p:nvSpPr>
        <p:spPr/>
        <p:txBody>
          <a:bodyPr/>
          <a:lstStyle/>
          <a:p>
            <a:fld id="{2881B9E5-FA1C-3541-829D-72A800E2E03D}" type="slidenum">
              <a:rPr lang="en-US" smtClean="0"/>
              <a:t>8</a:t>
            </a:fld>
            <a:endParaRPr lang="en-US"/>
          </a:p>
        </p:txBody>
      </p:sp>
    </p:spTree>
    <p:extLst>
      <p:ext uri="{BB962C8B-B14F-4D97-AF65-F5344CB8AC3E}">
        <p14:creationId xmlns:p14="http://schemas.microsoft.com/office/powerpoint/2010/main" val="360866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HFMA constantly looking to any source of information to help as a tool for the service – but e also need to be using the model hospital and GIRFT data as much as possible. No substitute for good quality local benchmarking and intelligence to stimulate the debate.</a:t>
            </a:r>
          </a:p>
        </p:txBody>
      </p:sp>
      <p:sp>
        <p:nvSpPr>
          <p:cNvPr id="4" name="Slide Number Placeholder 3"/>
          <p:cNvSpPr>
            <a:spLocks noGrp="1"/>
          </p:cNvSpPr>
          <p:nvPr>
            <p:ph type="sldNum" sz="quarter" idx="10"/>
          </p:nvPr>
        </p:nvSpPr>
        <p:spPr/>
        <p:txBody>
          <a:bodyPr/>
          <a:lstStyle/>
          <a:p>
            <a:fld id="{2881B9E5-FA1C-3541-829D-72A800E2E03D}" type="slidenum">
              <a:rPr lang="en-US" smtClean="0"/>
              <a:t>13</a:t>
            </a:fld>
            <a:endParaRPr lang="en-US"/>
          </a:p>
        </p:txBody>
      </p:sp>
    </p:spTree>
    <p:extLst>
      <p:ext uri="{BB962C8B-B14F-4D97-AF65-F5344CB8AC3E}">
        <p14:creationId xmlns:p14="http://schemas.microsoft.com/office/powerpoint/2010/main" val="61417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Collab between providers and within and across all boundaries – my experience in the Humber is good.</a:t>
            </a:r>
          </a:p>
        </p:txBody>
      </p:sp>
      <p:sp>
        <p:nvSpPr>
          <p:cNvPr id="4" name="Slide Number Placeholder 3"/>
          <p:cNvSpPr>
            <a:spLocks noGrp="1"/>
          </p:cNvSpPr>
          <p:nvPr>
            <p:ph type="sldNum" sz="quarter" idx="10"/>
          </p:nvPr>
        </p:nvSpPr>
        <p:spPr/>
        <p:txBody>
          <a:bodyPr/>
          <a:lstStyle/>
          <a:p>
            <a:fld id="{2881B9E5-FA1C-3541-829D-72A800E2E03D}" type="slidenum">
              <a:rPr lang="en-US" smtClean="0"/>
              <a:t>14</a:t>
            </a:fld>
            <a:endParaRPr lang="en-US"/>
          </a:p>
        </p:txBody>
      </p:sp>
    </p:spTree>
    <p:extLst>
      <p:ext uri="{BB962C8B-B14F-4D97-AF65-F5344CB8AC3E}">
        <p14:creationId xmlns:p14="http://schemas.microsoft.com/office/powerpoint/2010/main" val="51121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don’t forget the awards!</a:t>
            </a:r>
          </a:p>
        </p:txBody>
      </p:sp>
      <p:sp>
        <p:nvSpPr>
          <p:cNvPr id="4" name="Slide Number Placeholder 3"/>
          <p:cNvSpPr>
            <a:spLocks noGrp="1"/>
          </p:cNvSpPr>
          <p:nvPr>
            <p:ph type="sldNum" sz="quarter" idx="10"/>
          </p:nvPr>
        </p:nvSpPr>
        <p:spPr/>
        <p:txBody>
          <a:bodyPr/>
          <a:lstStyle/>
          <a:p>
            <a:fld id="{2881B9E5-FA1C-3541-829D-72A800E2E03D}" type="slidenum">
              <a:rPr lang="en-US" smtClean="0"/>
              <a:t>17</a:t>
            </a:fld>
            <a:endParaRPr lang="en-US"/>
          </a:p>
        </p:txBody>
      </p:sp>
    </p:spTree>
    <p:extLst>
      <p:ext uri="{BB962C8B-B14F-4D97-AF65-F5344CB8AC3E}">
        <p14:creationId xmlns:p14="http://schemas.microsoft.com/office/powerpoint/2010/main" val="311019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D55C-6332-420A-8980-7859B5029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1E9157-9B69-4C3E-84DF-9B7D14605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0D3DDA-19E3-45D4-AB69-CB16BDCF9E7F}"/>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5" name="Footer Placeholder 4">
            <a:extLst>
              <a:ext uri="{FF2B5EF4-FFF2-40B4-BE49-F238E27FC236}">
                <a16:creationId xmlns:a16="http://schemas.microsoft.com/office/drawing/2014/main" id="{8C2AE7AB-B2E1-48D1-B2A5-81E4C03F53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9165B-3012-47F9-AF6F-3807DE6E8798}"/>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303133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1859-01BB-435A-A8D7-F100F7731C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1D4753-C15C-40E2-8957-25A548217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DA204-EA18-4803-ABCC-0CE1CE117C98}"/>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5" name="Footer Placeholder 4">
            <a:extLst>
              <a:ext uri="{FF2B5EF4-FFF2-40B4-BE49-F238E27FC236}">
                <a16:creationId xmlns:a16="http://schemas.microsoft.com/office/drawing/2014/main" id="{4E1A4B3A-645A-4C8B-A7A0-E81331076D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39BF9-D645-4B54-9564-3FF902EDE81A}"/>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37450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EC25F2-9BCE-414A-94BF-42C8EEC482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4B4BCE-17BE-4703-9F4F-5BAE5A165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8383E6-0075-4E7B-BFC6-4E9F915DF669}"/>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5" name="Footer Placeholder 4">
            <a:extLst>
              <a:ext uri="{FF2B5EF4-FFF2-40B4-BE49-F238E27FC236}">
                <a16:creationId xmlns:a16="http://schemas.microsoft.com/office/drawing/2014/main" id="{C749E994-E06B-47F2-AA75-7401373BA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6530C1-6E26-4B6D-A06B-766F28D91588}"/>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256232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6"/>
          <p:cNvSpPr>
            <a:spLocks noGrp="1"/>
          </p:cNvSpPr>
          <p:nvPr>
            <p:ph type="title"/>
          </p:nvPr>
        </p:nvSpPr>
        <p:spPr/>
        <p:txBody>
          <a:bodyPr/>
          <a:lstStyle/>
          <a:p>
            <a:r>
              <a:rPr lang="en-GB"/>
              <a:t>Click to edit Master title style</a:t>
            </a:r>
            <a:endParaRPr lang="en-US"/>
          </a:p>
        </p:txBody>
      </p:sp>
      <p:sp>
        <p:nvSpPr>
          <p:cNvPr id="2" name="Footer Placeholder 1"/>
          <p:cNvSpPr>
            <a:spLocks noGrp="1"/>
          </p:cNvSpPr>
          <p:nvPr>
            <p:ph type="ftr" sz="quarter" idx="10"/>
          </p:nvPr>
        </p:nvSpPr>
        <p:spPr>
          <a:xfrm>
            <a:off x="3695997" y="6253669"/>
            <a:ext cx="7200000" cy="138499"/>
          </a:xfrm>
          <a:prstGeom prst="rect">
            <a:avLst/>
          </a:prstGeom>
        </p:spPr>
        <p:txBody>
          <a:bodyPr/>
          <a:lstStyle/>
          <a:p>
            <a:r>
              <a:rPr lang="en-US"/>
              <a:t>Subtitle to go here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421707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HFM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6"/>
          <p:cNvSpPr>
            <a:spLocks noGrp="1"/>
          </p:cNvSpPr>
          <p:nvPr>
            <p:ph type="title"/>
          </p:nvPr>
        </p:nvSpPr>
        <p:spPr/>
        <p:txBody>
          <a:bodyPr/>
          <a:lstStyle/>
          <a:p>
            <a:r>
              <a:rPr lang="en-GB"/>
              <a:t>Click to edit Master title style</a:t>
            </a:r>
            <a:endParaRPr lang="en-US"/>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616238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3" y="853910"/>
            <a:ext cx="10559995" cy="538609"/>
          </a:xfrm>
        </p:spPr>
        <p:txBody>
          <a:bodyPr/>
          <a:lstStyle/>
          <a:p>
            <a:r>
              <a:rPr lang="en-GB"/>
              <a:t>Click to edit Master title style</a:t>
            </a:r>
            <a:endParaRPr lang="en-US"/>
          </a:p>
        </p:txBody>
      </p:sp>
      <p:sp>
        <p:nvSpPr>
          <p:cNvPr id="3" name="Content Placeholder 2"/>
          <p:cNvSpPr>
            <a:spLocks noGrp="1"/>
          </p:cNvSpPr>
          <p:nvPr>
            <p:ph sz="half" idx="1"/>
          </p:nvPr>
        </p:nvSpPr>
        <p:spPr>
          <a:xfrm>
            <a:off x="816005" y="1754910"/>
            <a:ext cx="5183995" cy="41039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2003" y="1754911"/>
            <a:ext cx="5183995" cy="410399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389027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HFMA">
    <p:spTree>
      <p:nvGrpSpPr>
        <p:cNvPr id="1" name=""/>
        <p:cNvGrpSpPr/>
        <p:nvPr/>
      </p:nvGrpSpPr>
      <p:grpSpPr>
        <a:xfrm>
          <a:off x="0" y="0"/>
          <a:ext cx="0" cy="0"/>
          <a:chOff x="0" y="0"/>
          <a:chExt cx="0" cy="0"/>
        </a:xfrm>
      </p:grpSpPr>
      <p:sp>
        <p:nvSpPr>
          <p:cNvPr id="2" name="Title 1"/>
          <p:cNvSpPr>
            <a:spLocks noGrp="1"/>
          </p:cNvSpPr>
          <p:nvPr>
            <p:ph type="title"/>
          </p:nvPr>
        </p:nvSpPr>
        <p:spPr>
          <a:xfrm>
            <a:off x="816003" y="853910"/>
            <a:ext cx="10559995" cy="538609"/>
          </a:xfrm>
        </p:spPr>
        <p:txBody>
          <a:bodyPr/>
          <a:lstStyle>
            <a:lvl1pPr>
              <a:defRPr>
                <a:solidFill>
                  <a:srgbClr val="51832B"/>
                </a:solidFill>
              </a:defRPr>
            </a:lvl1pPr>
          </a:lstStyle>
          <a:p>
            <a:r>
              <a:rPr lang="en-GB"/>
              <a:t>Click to edit Master title style</a:t>
            </a:r>
            <a:endParaRPr lang="en-US"/>
          </a:p>
        </p:txBody>
      </p:sp>
      <p:sp>
        <p:nvSpPr>
          <p:cNvPr id="3" name="Content Placeholder 2"/>
          <p:cNvSpPr>
            <a:spLocks noGrp="1"/>
          </p:cNvSpPr>
          <p:nvPr>
            <p:ph sz="half" idx="1"/>
          </p:nvPr>
        </p:nvSpPr>
        <p:spPr>
          <a:xfrm>
            <a:off x="816005" y="1754910"/>
            <a:ext cx="5183995" cy="41039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2003" y="1754911"/>
            <a:ext cx="5183995" cy="410399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411819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6003" y="853910"/>
            <a:ext cx="10559995" cy="538609"/>
          </a:xfrm>
        </p:spPr>
        <p:txBody>
          <a:bodyPr/>
          <a:lstStyle>
            <a:lvl1pPr>
              <a:defRPr>
                <a:solidFill>
                  <a:srgbClr val="51832B"/>
                </a:solidFill>
              </a:defRPr>
            </a:lvl1pPr>
          </a:lstStyle>
          <a:p>
            <a:r>
              <a:rPr lang="en-GB"/>
              <a:t>Click to edit Master title style</a:t>
            </a:r>
            <a:endParaRPr lang="en-US"/>
          </a:p>
        </p:txBody>
      </p:sp>
      <p:sp>
        <p:nvSpPr>
          <p:cNvPr id="3" name="Content Placeholder 2"/>
          <p:cNvSpPr>
            <a:spLocks noGrp="1"/>
          </p:cNvSpPr>
          <p:nvPr>
            <p:ph sz="half" idx="1"/>
          </p:nvPr>
        </p:nvSpPr>
        <p:spPr>
          <a:xfrm>
            <a:off x="816005"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
        <p:nvSpPr>
          <p:cNvPr id="7" name="Content Placeholder 2"/>
          <p:cNvSpPr>
            <a:spLocks noGrp="1"/>
          </p:cNvSpPr>
          <p:nvPr>
            <p:ph sz="half" idx="12"/>
          </p:nvPr>
        </p:nvSpPr>
        <p:spPr>
          <a:xfrm>
            <a:off x="816005" y="1754911"/>
            <a:ext cx="5183995" cy="251998"/>
          </a:xfrm>
        </p:spPr>
        <p:txBody>
          <a:bodyPr/>
          <a:lstStyle>
            <a:lvl1pPr marL="0" indent="0">
              <a:buNone/>
              <a:defRPr sz="1400" b="1">
                <a:solidFill>
                  <a:schemeClr val="bg2"/>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GB"/>
              <a:t>Click to edit Master text styles</a:t>
            </a:r>
          </a:p>
        </p:txBody>
      </p:sp>
      <p:sp>
        <p:nvSpPr>
          <p:cNvPr id="8" name="Content Placeholder 2"/>
          <p:cNvSpPr>
            <a:spLocks noGrp="1"/>
          </p:cNvSpPr>
          <p:nvPr>
            <p:ph sz="half" idx="13"/>
          </p:nvPr>
        </p:nvSpPr>
        <p:spPr>
          <a:xfrm>
            <a:off x="6192003"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p:cNvSpPr>
            <a:spLocks noGrp="1"/>
          </p:cNvSpPr>
          <p:nvPr>
            <p:ph sz="half" idx="14"/>
          </p:nvPr>
        </p:nvSpPr>
        <p:spPr>
          <a:xfrm>
            <a:off x="6192003" y="1754911"/>
            <a:ext cx="5183995" cy="251998"/>
          </a:xfrm>
        </p:spPr>
        <p:txBody>
          <a:bodyPr/>
          <a:lstStyle>
            <a:lvl1pPr marL="0" indent="0">
              <a:buNone/>
              <a:defRPr sz="1400" b="1">
                <a:solidFill>
                  <a:srgbClr val="595857"/>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399562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comparison - HFMA">
    <p:spTree>
      <p:nvGrpSpPr>
        <p:cNvPr id="1" name=""/>
        <p:cNvGrpSpPr/>
        <p:nvPr/>
      </p:nvGrpSpPr>
      <p:grpSpPr>
        <a:xfrm>
          <a:off x="0" y="0"/>
          <a:ext cx="0" cy="0"/>
          <a:chOff x="0" y="0"/>
          <a:chExt cx="0" cy="0"/>
        </a:xfrm>
      </p:grpSpPr>
      <p:sp>
        <p:nvSpPr>
          <p:cNvPr id="2" name="Title 1"/>
          <p:cNvSpPr>
            <a:spLocks noGrp="1"/>
          </p:cNvSpPr>
          <p:nvPr>
            <p:ph type="title"/>
          </p:nvPr>
        </p:nvSpPr>
        <p:spPr>
          <a:xfrm>
            <a:off x="816003" y="853910"/>
            <a:ext cx="10559995" cy="538609"/>
          </a:xfrm>
        </p:spPr>
        <p:txBody>
          <a:bodyPr/>
          <a:lstStyle/>
          <a:p>
            <a:r>
              <a:rPr lang="en-GB"/>
              <a:t>Click to edit Master title style</a:t>
            </a:r>
            <a:endParaRPr lang="en-US"/>
          </a:p>
        </p:txBody>
      </p:sp>
      <p:sp>
        <p:nvSpPr>
          <p:cNvPr id="3" name="Content Placeholder 2"/>
          <p:cNvSpPr>
            <a:spLocks noGrp="1"/>
          </p:cNvSpPr>
          <p:nvPr>
            <p:ph sz="half" idx="1"/>
          </p:nvPr>
        </p:nvSpPr>
        <p:spPr>
          <a:xfrm>
            <a:off x="816005"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a:p>
        </p:txBody>
      </p:sp>
      <p:sp>
        <p:nvSpPr>
          <p:cNvPr id="7" name="Content Placeholder 2"/>
          <p:cNvSpPr>
            <a:spLocks noGrp="1"/>
          </p:cNvSpPr>
          <p:nvPr>
            <p:ph sz="half" idx="12"/>
          </p:nvPr>
        </p:nvSpPr>
        <p:spPr>
          <a:xfrm>
            <a:off x="816005" y="1754911"/>
            <a:ext cx="5183995" cy="251998"/>
          </a:xfrm>
        </p:spPr>
        <p:txBody>
          <a:bodyPr/>
          <a:lstStyle>
            <a:lvl1pPr marL="0" indent="0">
              <a:buNone/>
              <a:defRPr sz="1400" b="1">
                <a:solidFill>
                  <a:schemeClr val="bg2"/>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GB"/>
              <a:t>Click to edit Master text styles</a:t>
            </a:r>
          </a:p>
        </p:txBody>
      </p:sp>
      <p:sp>
        <p:nvSpPr>
          <p:cNvPr id="8" name="Content Placeholder 2"/>
          <p:cNvSpPr>
            <a:spLocks noGrp="1"/>
          </p:cNvSpPr>
          <p:nvPr>
            <p:ph sz="half" idx="13"/>
          </p:nvPr>
        </p:nvSpPr>
        <p:spPr>
          <a:xfrm>
            <a:off x="6192003"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p:cNvSpPr>
            <a:spLocks noGrp="1"/>
          </p:cNvSpPr>
          <p:nvPr>
            <p:ph sz="half" idx="14"/>
          </p:nvPr>
        </p:nvSpPr>
        <p:spPr>
          <a:xfrm>
            <a:off x="6192003" y="1754911"/>
            <a:ext cx="5183995" cy="251998"/>
          </a:xfrm>
        </p:spPr>
        <p:txBody>
          <a:bodyPr/>
          <a:lstStyle>
            <a:lvl1pPr marL="0" indent="0">
              <a:buNone/>
              <a:defRPr sz="1400" b="1">
                <a:solidFill>
                  <a:srgbClr val="595857"/>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202368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150997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HF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399903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9271-C5E2-4019-99BF-9A24ACB986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1365A-2D70-44D8-8E9B-3A886582C3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1A22A-A93F-446B-95CB-DE542B456A3B}"/>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5" name="Footer Placeholder 4">
            <a:extLst>
              <a:ext uri="{FF2B5EF4-FFF2-40B4-BE49-F238E27FC236}">
                <a16:creationId xmlns:a16="http://schemas.microsoft.com/office/drawing/2014/main" id="{4775DFAC-4010-4865-B6F7-F3A312783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87B7C-0BD4-42FF-ADF9-195160D6BCDA}"/>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394860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83773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 HFMA">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830671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14"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bg2"/>
                </a:solidFill>
              </a:defRPr>
            </a:lvl1pPr>
          </a:lstStyle>
          <a:p>
            <a:fld id="{9133D5B8-6419-7E4E-B490-0DDAD13A1115}" type="slidenum">
              <a:rPr lang="en-US" smtClean="0"/>
              <a:pPr/>
              <a:t>‹#›</a:t>
            </a:fld>
            <a:endParaRPr lang="en-US"/>
          </a:p>
        </p:txBody>
      </p:sp>
    </p:spTree>
    <p:extLst>
      <p:ext uri="{BB962C8B-B14F-4D97-AF65-F5344CB8AC3E}">
        <p14:creationId xmlns:p14="http://schemas.microsoft.com/office/powerpoint/2010/main" val="2388673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1 Orange Yellow">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73D5CAD9-53DE-E04A-87FB-DE0DE412A3AB}"/>
              </a:ext>
            </a:extLst>
          </p:cNvPr>
          <p:cNvSpPr>
            <a:spLocks noGrp="1"/>
          </p:cNvSpPr>
          <p:nvPr>
            <p:ph type="ctrTitle"/>
          </p:nvPr>
        </p:nvSpPr>
        <p:spPr>
          <a:xfrm>
            <a:off x="864945" y="2883826"/>
            <a:ext cx="10363200" cy="646331"/>
          </a:xfrm>
        </p:spPr>
        <p:txBody>
          <a:bodyPr/>
          <a:lstStyle/>
          <a:p>
            <a:r>
              <a:rPr lang="en-US"/>
              <a:t>Additional title slide if needed</a:t>
            </a:r>
          </a:p>
        </p:txBody>
      </p:sp>
      <p:sp>
        <p:nvSpPr>
          <p:cNvPr id="17" name="Subtitle 6">
            <a:extLst>
              <a:ext uri="{FF2B5EF4-FFF2-40B4-BE49-F238E27FC236}">
                <a16:creationId xmlns:a16="http://schemas.microsoft.com/office/drawing/2014/main" id="{5832BB22-F765-DA4A-969F-D220A2DDDA13}"/>
              </a:ext>
            </a:extLst>
          </p:cNvPr>
          <p:cNvSpPr>
            <a:spLocks noGrp="1"/>
          </p:cNvSpPr>
          <p:nvPr>
            <p:ph type="subTitle" idx="1"/>
          </p:nvPr>
        </p:nvSpPr>
        <p:spPr>
          <a:xfrm>
            <a:off x="871143" y="3571998"/>
            <a:ext cx="10357002" cy="492443"/>
          </a:xfrm>
        </p:spPr>
        <p:txBody>
          <a:bodyPr/>
          <a:lstStyle/>
          <a:p>
            <a:r>
              <a:rPr lang="en-US"/>
              <a:t>Subtitle here</a:t>
            </a:r>
          </a:p>
        </p:txBody>
      </p:sp>
      <p:sp>
        <p:nvSpPr>
          <p:cNvPr id="19" name="Text Placeholder 7">
            <a:extLst>
              <a:ext uri="{FF2B5EF4-FFF2-40B4-BE49-F238E27FC236}">
                <a16:creationId xmlns:a16="http://schemas.microsoft.com/office/drawing/2014/main" id="{974E0298-9028-3640-B123-5A424BB54838}"/>
              </a:ext>
            </a:extLst>
          </p:cNvPr>
          <p:cNvSpPr>
            <a:spLocks noGrp="1"/>
          </p:cNvSpPr>
          <p:nvPr>
            <p:ph type="body" sz="quarter" idx="10"/>
          </p:nvPr>
        </p:nvSpPr>
        <p:spPr>
          <a:xfrm>
            <a:off x="871476" y="5080000"/>
            <a:ext cx="4091517" cy="184666"/>
          </a:xfrm>
        </p:spPr>
        <p:txBody>
          <a:bodyPr/>
          <a:lstStyle/>
          <a:p>
            <a:r>
              <a:rPr lang="en-US" b="1"/>
              <a:t>XX Month</a:t>
            </a:r>
          </a:p>
          <a:p>
            <a:r>
              <a:rPr lang="en-US"/>
              <a:t>Insert presenter</a:t>
            </a:r>
            <a:r>
              <a:rPr lang="uk-UA"/>
              <a:t>’</a:t>
            </a:r>
            <a:r>
              <a:rPr lang="en-US"/>
              <a:t>s name</a:t>
            </a:r>
          </a:p>
        </p:txBody>
      </p:sp>
      <p:pic>
        <p:nvPicPr>
          <p:cNvPr id="21" name="Picture 20">
            <a:extLst>
              <a:ext uri="{FF2B5EF4-FFF2-40B4-BE49-F238E27FC236}">
                <a16:creationId xmlns:a16="http://schemas.microsoft.com/office/drawing/2014/main" id="{5AD1C05E-AACA-3E42-BE83-4D02A091072B}"/>
              </a:ext>
            </a:extLst>
          </p:cNvPr>
          <p:cNvPicPr>
            <a:picLocks noChangeAspect="1"/>
          </p:cNvPicPr>
          <p:nvPr userDrawn="1"/>
        </p:nvPicPr>
        <p:blipFill>
          <a:blip r:embed="rId2"/>
          <a:stretch>
            <a:fillRect/>
          </a:stretch>
        </p:blipFill>
        <p:spPr>
          <a:xfrm>
            <a:off x="871476" y="769449"/>
            <a:ext cx="2786124" cy="1400086"/>
          </a:xfrm>
          <a:prstGeom prst="rect">
            <a:avLst/>
          </a:prstGeom>
        </p:spPr>
      </p:pic>
      <p:pic>
        <p:nvPicPr>
          <p:cNvPr id="22" name="Picture 21">
            <a:extLst>
              <a:ext uri="{FF2B5EF4-FFF2-40B4-BE49-F238E27FC236}">
                <a16:creationId xmlns:a16="http://schemas.microsoft.com/office/drawing/2014/main" id="{67DCE1A6-6A54-7148-9CBF-E0804046D0D2}"/>
              </a:ext>
            </a:extLst>
          </p:cNvPr>
          <p:cNvPicPr>
            <a:picLocks noChangeAspect="1"/>
          </p:cNvPicPr>
          <p:nvPr userDrawn="1"/>
        </p:nvPicPr>
        <p:blipFill>
          <a:blip r:embed="rId3"/>
          <a:srcRect/>
          <a:stretch/>
        </p:blipFill>
        <p:spPr>
          <a:xfrm>
            <a:off x="9970845" y="844611"/>
            <a:ext cx="1708643" cy="1266605"/>
          </a:xfrm>
          <a:prstGeom prst="rect">
            <a:avLst/>
          </a:prstGeom>
        </p:spPr>
      </p:pic>
      <p:pic>
        <p:nvPicPr>
          <p:cNvPr id="23" name="Picture 22">
            <a:extLst>
              <a:ext uri="{FF2B5EF4-FFF2-40B4-BE49-F238E27FC236}">
                <a16:creationId xmlns:a16="http://schemas.microsoft.com/office/drawing/2014/main" id="{8DEE7FF8-000D-B046-81DD-A2F5DA37D1F7}"/>
              </a:ext>
            </a:extLst>
          </p:cNvPr>
          <p:cNvPicPr>
            <a:picLocks noChangeAspect="1"/>
          </p:cNvPicPr>
          <p:nvPr userDrawn="1"/>
        </p:nvPicPr>
        <p:blipFill rotWithShape="1">
          <a:blip r:embed="rId4"/>
          <a:srcRect r="12781"/>
          <a:stretch/>
        </p:blipFill>
        <p:spPr>
          <a:xfrm>
            <a:off x="6507956" y="3790054"/>
            <a:ext cx="5686167" cy="3067946"/>
          </a:xfrm>
          <a:prstGeom prst="rect">
            <a:avLst/>
          </a:prstGeom>
        </p:spPr>
      </p:pic>
    </p:spTree>
    <p:extLst>
      <p:ext uri="{BB962C8B-B14F-4D97-AF65-F5344CB8AC3E}">
        <p14:creationId xmlns:p14="http://schemas.microsoft.com/office/powerpoint/2010/main" val="3145188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TO -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945" y="2883826"/>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871143" y="3571998"/>
            <a:ext cx="10357002" cy="492443"/>
          </a:xfrm>
        </p:spPr>
        <p:txBody>
          <a:bodyPr wrap="square" lIns="0" tIns="0" rIns="0" bIns="0">
            <a:spAutoFit/>
          </a:bodyPr>
          <a:lstStyle>
            <a:lvl1pPr marL="0" indent="0" algn="l">
              <a:spcBef>
                <a:spcPts val="0"/>
              </a:spcBef>
              <a:spcAft>
                <a:spcPts val="0"/>
              </a:spcAft>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871476" y="5080000"/>
            <a:ext cx="4091517" cy="184666"/>
          </a:xfrm>
        </p:spPr>
        <p:txBody>
          <a:bodyPr lIns="0" tIns="0" rIns="0" bIns="0">
            <a:spAutoFit/>
          </a:bodyPr>
          <a:lstStyle>
            <a:lvl1pPr marL="0" indent="0">
              <a:spcBef>
                <a:spcPts val="0"/>
              </a:spcBef>
              <a:spcAft>
                <a:spcPts val="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53778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dirty="0"/>
              <a:t>Click to edit master title style</a:t>
            </a:r>
          </a:p>
        </p:txBody>
      </p:sp>
      <p:sp>
        <p:nvSpPr>
          <p:cNvPr id="14"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tx1"/>
                </a:solidFill>
              </a:defRPr>
            </a:lvl1pPr>
          </a:lstStyle>
          <a:p>
            <a:fld id="{9133D5B8-6419-7E4E-B490-0DDAD13A1115}" type="slidenum">
              <a:rPr lang="en-US" smtClean="0"/>
              <a:pPr/>
              <a:t>‹#›</a:t>
            </a:fld>
            <a:endParaRPr lang="en-US" dirty="0"/>
          </a:p>
        </p:txBody>
      </p:sp>
      <p:sp>
        <p:nvSpPr>
          <p:cNvPr id="17" name="Footer Placeholder 3"/>
          <p:cNvSpPr txBox="1">
            <a:spLocks/>
          </p:cNvSpPr>
          <p:nvPr userDrawn="1"/>
        </p:nvSpPr>
        <p:spPr>
          <a:xfrm>
            <a:off x="8143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solidFill>
              </a:rPr>
              <a:t>HFMA</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Strength in numbers</a:t>
            </a:r>
          </a:p>
        </p:txBody>
      </p:sp>
    </p:spTree>
    <p:extLst>
      <p:ext uri="{BB962C8B-B14F-4D97-AF65-F5344CB8AC3E}">
        <p14:creationId xmlns:p14="http://schemas.microsoft.com/office/powerpoint/2010/main" val="1615488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2" y="1349044"/>
            <a:ext cx="9124063" cy="738664"/>
          </a:xfrm>
        </p:spPr>
        <p:txBody>
          <a:bodyPr anchor="b" anchorCtr="0"/>
          <a:lstStyle>
            <a:lvl1pPr algn="l">
              <a:lnSpc>
                <a:spcPct val="100000"/>
              </a:lnSpc>
              <a:defRPr sz="4800" b="1" cap="none">
                <a:solidFill>
                  <a:schemeClr val="bg1"/>
                </a:solidFill>
              </a:defRPr>
            </a:lvl1pPr>
          </a:lstStyle>
          <a:p>
            <a:r>
              <a:rPr lang="en-US" dirty="0"/>
              <a:t>Click to edit master title style</a:t>
            </a:r>
          </a:p>
        </p:txBody>
      </p:sp>
      <p:sp>
        <p:nvSpPr>
          <p:cNvPr id="6" name="Title 2">
            <a:extLst>
              <a:ext uri="{FF2B5EF4-FFF2-40B4-BE49-F238E27FC236}">
                <a16:creationId xmlns:a16="http://schemas.microsoft.com/office/drawing/2014/main" id="{883E5434-A9D3-A042-B279-F0711B12F956}"/>
              </a:ext>
            </a:extLst>
          </p:cNvPr>
          <p:cNvSpPr txBox="1">
            <a:spLocks/>
          </p:cNvSpPr>
          <p:nvPr userDrawn="1"/>
        </p:nvSpPr>
        <p:spPr>
          <a:xfrm>
            <a:off x="838581" y="4777058"/>
            <a:ext cx="2929378" cy="790024"/>
          </a:xfrm>
          <a:prstGeom prst="rect">
            <a:avLst/>
          </a:prstGeom>
        </p:spPr>
        <p:txBody>
          <a:bodyPr vert="horz" wrap="square" lIns="0" tIns="0" rIns="0" bIns="0" rtlCol="0" anchor="t" anchorCtr="0">
            <a:spAutoFit/>
          </a:bodyPr>
          <a:lstStyle>
            <a:lvl1pPr algn="l" defTabSz="457200" rtl="0" eaLnBrk="1" latinLnBrk="0" hangingPunct="1">
              <a:lnSpc>
                <a:spcPts val="7000"/>
              </a:lnSpc>
              <a:spcBef>
                <a:spcPct val="0"/>
              </a:spcBef>
              <a:buNone/>
              <a:defRPr sz="5400" b="1" i="0" kern="1200" cap="none">
                <a:solidFill>
                  <a:schemeClr val="bg1"/>
                </a:solidFill>
                <a:latin typeface="+mj-lt"/>
                <a:ea typeface="+mj-ea"/>
                <a:cs typeface="+mj-cs"/>
              </a:defRPr>
            </a:lvl1pPr>
          </a:lstStyle>
          <a:p>
            <a:r>
              <a:rPr lang="en-GB" sz="4000" dirty="0"/>
              <a:t>STRENGTH</a:t>
            </a:r>
          </a:p>
        </p:txBody>
      </p:sp>
      <p:sp>
        <p:nvSpPr>
          <p:cNvPr id="7" name="Title 2">
            <a:extLst>
              <a:ext uri="{FF2B5EF4-FFF2-40B4-BE49-F238E27FC236}">
                <a16:creationId xmlns:a16="http://schemas.microsoft.com/office/drawing/2014/main" id="{8DF900E9-6969-394D-8910-B398529076C5}"/>
              </a:ext>
            </a:extLst>
          </p:cNvPr>
          <p:cNvSpPr txBox="1">
            <a:spLocks/>
          </p:cNvSpPr>
          <p:nvPr userDrawn="1"/>
        </p:nvSpPr>
        <p:spPr>
          <a:xfrm>
            <a:off x="816003" y="5421029"/>
            <a:ext cx="2951956" cy="553998"/>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3500" dirty="0"/>
              <a:t>IN NUMBERS</a:t>
            </a:r>
          </a:p>
        </p:txBody>
      </p:sp>
      <p:pic>
        <p:nvPicPr>
          <p:cNvPr id="8" name="Picture 7">
            <a:extLst>
              <a:ext uri="{FF2B5EF4-FFF2-40B4-BE49-F238E27FC236}">
                <a16:creationId xmlns:a16="http://schemas.microsoft.com/office/drawing/2014/main" id="{2A024424-3052-FA48-84DD-98A48514F5B8}"/>
              </a:ext>
            </a:extLst>
          </p:cNvPr>
          <p:cNvPicPr>
            <a:picLocks noChangeAspect="1"/>
          </p:cNvPicPr>
          <p:nvPr userDrawn="1"/>
        </p:nvPicPr>
        <p:blipFill>
          <a:blip r:embed="rId2"/>
          <a:stretch>
            <a:fillRect/>
          </a:stretch>
        </p:blipFill>
        <p:spPr>
          <a:xfrm>
            <a:off x="5071534" y="2400300"/>
            <a:ext cx="6451600" cy="4457700"/>
          </a:xfrm>
          <a:prstGeom prst="rect">
            <a:avLst/>
          </a:prstGeom>
        </p:spPr>
      </p:pic>
      <p:sp>
        <p:nvSpPr>
          <p:cNvPr id="4" name="Text Placeholder 3">
            <a:extLst>
              <a:ext uri="{FF2B5EF4-FFF2-40B4-BE49-F238E27FC236}">
                <a16:creationId xmlns:a16="http://schemas.microsoft.com/office/drawing/2014/main" id="{E0D85DD4-2C28-274D-9EEB-68CDE021F772}"/>
              </a:ext>
            </a:extLst>
          </p:cNvPr>
          <p:cNvSpPr>
            <a:spLocks noGrp="1"/>
          </p:cNvSpPr>
          <p:nvPr>
            <p:ph type="body" sz="quarter" idx="10"/>
          </p:nvPr>
        </p:nvSpPr>
        <p:spPr>
          <a:xfrm>
            <a:off x="818198" y="2400300"/>
            <a:ext cx="7293067" cy="1235785"/>
          </a:xfrm>
        </p:spPr>
        <p:txBody>
          <a:bodyPr/>
          <a:lstStyle>
            <a:lvl1pPr marL="0" indent="0">
              <a:spcBef>
                <a:spcPts val="0"/>
              </a:spcBef>
              <a:spcAft>
                <a:spcPts val="0"/>
              </a:spcAft>
              <a:buFont typeface="Arial" panose="020B0604020202020204" pitchFamily="34" charset="0"/>
              <a:buNone/>
              <a:defRPr sz="2400" b="1">
                <a:solidFill>
                  <a:schemeClr val="bg1"/>
                </a:solidFill>
              </a:defRPr>
            </a:lvl1pPr>
          </a:lstStyle>
          <a:p>
            <a:pPr lvl="0"/>
            <a:r>
              <a:rPr lang="en-US" dirty="0"/>
              <a:t>Edit Master text styles</a:t>
            </a:r>
          </a:p>
        </p:txBody>
      </p:sp>
      <p:pic>
        <p:nvPicPr>
          <p:cNvPr id="3" name="Picture 2">
            <a:extLst>
              <a:ext uri="{FF2B5EF4-FFF2-40B4-BE49-F238E27FC236}">
                <a16:creationId xmlns:a16="http://schemas.microsoft.com/office/drawing/2014/main" id="{11CC5050-2026-E512-13F4-46E33988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3092222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1 Orange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1"/>
              </a:gs>
              <a:gs pos="0">
                <a:schemeClr val="tx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3" name="Footer Placeholder 2"/>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2495701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TO - 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0FBCA9-E53B-B24A-8864-8CE4781AEE00}"/>
              </a:ext>
            </a:extLst>
          </p:cNvPr>
          <p:cNvPicPr>
            <a:picLocks noChangeAspect="1"/>
          </p:cNvPicPr>
          <p:nvPr userDrawn="1"/>
        </p:nvPicPr>
        <p:blipFill rotWithShape="1">
          <a:blip r:embed="rId2"/>
          <a:srcRect l="1263" r="13760" b="1004"/>
          <a:stretch/>
        </p:blipFill>
        <p:spPr>
          <a:xfrm>
            <a:off x="6556573" y="0"/>
            <a:ext cx="5635427" cy="6861687"/>
          </a:xfrm>
          <a:prstGeom prst="rect">
            <a:avLst/>
          </a:prstGeom>
        </p:spPr>
      </p:pic>
      <p:sp>
        <p:nvSpPr>
          <p:cNvPr id="2" name="Title 1"/>
          <p:cNvSpPr>
            <a:spLocks noGrp="1"/>
          </p:cNvSpPr>
          <p:nvPr>
            <p:ph type="title" hasCustomPrompt="1"/>
          </p:nvPr>
        </p:nvSpPr>
        <p:spPr>
          <a:xfrm>
            <a:off x="816003" y="2851773"/>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cxnSp>
        <p:nvCxnSpPr>
          <p:cNvPr id="11" name="Straight Connector 10"/>
          <p:cNvCxnSpPr>
            <a:cxnSpLocks/>
          </p:cNvCxnSpPr>
          <p:nvPr userDrawn="1"/>
        </p:nvCxnSpPr>
        <p:spPr>
          <a:xfrm>
            <a:off x="816003" y="5995939"/>
            <a:ext cx="6896762"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chemeClr val="tx1"/>
                </a:solidFill>
              </a:rPr>
              <a:t>HFMA</a:t>
            </a:r>
          </a:p>
        </p:txBody>
      </p:sp>
    </p:spTree>
    <p:extLst>
      <p:ext uri="{BB962C8B-B14F-4D97-AF65-F5344CB8AC3E}">
        <p14:creationId xmlns:p14="http://schemas.microsoft.com/office/powerpoint/2010/main" val="314939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1 Orange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765FEA-A046-EB42-810E-B7761650A91D}"/>
              </a:ext>
            </a:extLst>
          </p:cNvPr>
          <p:cNvSpPr/>
          <p:nvPr userDrawn="1"/>
        </p:nvSpPr>
        <p:spPr>
          <a:xfrm>
            <a:off x="3916" y="0"/>
            <a:ext cx="12192000" cy="6858000"/>
          </a:xfrm>
          <a:prstGeom prst="rect">
            <a:avLst/>
          </a:prstGeom>
          <a:gradFill flip="none" rotWithShape="0">
            <a:gsLst>
              <a:gs pos="100000">
                <a:schemeClr val="accent1"/>
              </a:gs>
              <a:gs pos="0">
                <a:schemeClr val="tx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Title 5"/>
          <p:cNvSpPr>
            <a:spLocks noGrp="1"/>
          </p:cNvSpPr>
          <p:nvPr>
            <p:ph type="ctrTitle"/>
          </p:nvPr>
        </p:nvSpPr>
        <p:spPr>
          <a:xfrm>
            <a:off x="1045229" y="2284939"/>
            <a:ext cx="10363200" cy="923330"/>
          </a:xfrm>
        </p:spPr>
        <p:txBody>
          <a:bodyPr/>
          <a:lstStyle>
            <a:lvl1pPr>
              <a:defRPr>
                <a:solidFill>
                  <a:schemeClr val="bg2"/>
                </a:solidFill>
              </a:defRPr>
            </a:lvl1pPr>
          </a:lstStyle>
          <a:p>
            <a:endParaRPr lang="en-GB" sz="6000"/>
          </a:p>
        </p:txBody>
      </p:sp>
      <p:sp>
        <p:nvSpPr>
          <p:cNvPr id="11"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13" name="Picture 12">
            <a:extLst>
              <a:ext uri="{FF2B5EF4-FFF2-40B4-BE49-F238E27FC236}">
                <a16:creationId xmlns:a16="http://schemas.microsoft.com/office/drawing/2014/main" id="{444C7D64-8F47-E64C-835F-90AC1C558CF8}"/>
              </a:ext>
            </a:extLst>
          </p:cNvPr>
          <p:cNvPicPr>
            <a:picLocks noChangeAspect="1"/>
          </p:cNvPicPr>
          <p:nvPr userDrawn="1"/>
        </p:nvPicPr>
        <p:blipFill>
          <a:blip r:embed="rId2"/>
          <a:srcRect/>
          <a:stretch/>
        </p:blipFill>
        <p:spPr>
          <a:xfrm>
            <a:off x="9902079" y="635121"/>
            <a:ext cx="1708643" cy="1266605"/>
          </a:xfrm>
          <a:prstGeom prst="rect">
            <a:avLst/>
          </a:prstGeom>
        </p:spPr>
      </p:pic>
    </p:spTree>
    <p:extLst>
      <p:ext uri="{BB962C8B-B14F-4D97-AF65-F5344CB8AC3E}">
        <p14:creationId xmlns:p14="http://schemas.microsoft.com/office/powerpoint/2010/main" val="374388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ABC3-61D2-40CE-B19D-8E173AA3BA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5BE4B7-6BAB-489E-AEF6-CB7EFC53C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16899F-0D64-4C1F-BFDC-B642AD9F6145}"/>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5" name="Footer Placeholder 4">
            <a:extLst>
              <a:ext uri="{FF2B5EF4-FFF2-40B4-BE49-F238E27FC236}">
                <a16:creationId xmlns:a16="http://schemas.microsoft.com/office/drawing/2014/main" id="{27ADD28F-B11B-45F0-831A-25236CD89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E29920-C964-493C-8257-26F8EDFFF77F}"/>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3205289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TO - Section slid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2851773"/>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cxnSp>
        <p:nvCxnSpPr>
          <p:cNvPr id="11" name="Straight Connector 10"/>
          <p:cNvCxnSpPr>
            <a:cxnSpLocks/>
          </p:cNvCxnSpPr>
          <p:nvPr userDrawn="1"/>
        </p:nvCxnSpPr>
        <p:spPr>
          <a:xfrm>
            <a:off x="816003" y="5995939"/>
            <a:ext cx="5813397"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chemeClr val="tx1"/>
                </a:solidFill>
              </a:rPr>
              <a:t>HFMA</a:t>
            </a:r>
          </a:p>
        </p:txBody>
      </p:sp>
      <p:sp>
        <p:nvSpPr>
          <p:cNvPr id="4" name="Rectangle 3">
            <a:extLst>
              <a:ext uri="{FF2B5EF4-FFF2-40B4-BE49-F238E27FC236}">
                <a16:creationId xmlns:a16="http://schemas.microsoft.com/office/drawing/2014/main" id="{855D28EA-EA5D-FB4D-8B06-7A52250A5B3E}"/>
              </a:ext>
            </a:extLst>
          </p:cNvPr>
          <p:cNvSpPr/>
          <p:nvPr userDrawn="1"/>
        </p:nvSpPr>
        <p:spPr>
          <a:xfrm>
            <a:off x="9016678" y="6377651"/>
            <a:ext cx="2222340" cy="480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782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TO - Section slide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2851773"/>
            <a:ext cx="8639980" cy="1795363"/>
          </a:xfrm>
        </p:spPr>
        <p:txBody>
          <a:bodyPr anchor="t" anchorCtr="0"/>
          <a:lstStyle>
            <a:lvl1pPr algn="l">
              <a:lnSpc>
                <a:spcPts val="7000"/>
              </a:lnSpc>
              <a:defRPr sz="7000" b="1" cap="none">
                <a:solidFill>
                  <a:schemeClr val="bg2"/>
                </a:solidFill>
              </a:defRPr>
            </a:lvl1pPr>
          </a:lstStyle>
          <a:p>
            <a:r>
              <a:rPr lang="en-US" dirty="0"/>
              <a:t>Click to edit master title style</a:t>
            </a:r>
          </a:p>
        </p:txBody>
      </p:sp>
      <p:cxnSp>
        <p:nvCxnSpPr>
          <p:cNvPr id="11" name="Straight Connector 10"/>
          <p:cNvCxnSpPr>
            <a:cxnSpLocks/>
          </p:cNvCxnSpPr>
          <p:nvPr userDrawn="1"/>
        </p:nvCxnSpPr>
        <p:spPr>
          <a:xfrm>
            <a:off x="816003" y="5995939"/>
            <a:ext cx="10594542" cy="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dirty="0">
                <a:solidFill>
                  <a:schemeClr val="tx1"/>
                </a:solidFill>
              </a:rPr>
              <a:t>Strength in numbers</a:t>
            </a:r>
          </a:p>
        </p:txBody>
      </p:sp>
      <p:sp>
        <p:nvSpPr>
          <p:cNvPr id="4" name="Rectangle 3">
            <a:extLst>
              <a:ext uri="{FF2B5EF4-FFF2-40B4-BE49-F238E27FC236}">
                <a16:creationId xmlns:a16="http://schemas.microsoft.com/office/drawing/2014/main" id="{855D28EA-EA5D-FB4D-8B06-7A52250A5B3E}"/>
              </a:ext>
            </a:extLst>
          </p:cNvPr>
          <p:cNvSpPr/>
          <p:nvPr userDrawn="1"/>
        </p:nvSpPr>
        <p:spPr>
          <a:xfrm>
            <a:off x="9016678" y="6377651"/>
            <a:ext cx="2222340" cy="480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402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1 Orange Yellow - no identifier">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3128"/>
            <a:ext cx="5604933" cy="4715999"/>
          </a:xfrm>
        </p:spPr>
        <p:txBody>
          <a:bodyPr/>
          <a:lstStyle>
            <a:lvl1pPr marL="0" indent="0">
              <a:buNone/>
              <a:defRPr/>
            </a:lvl1pPr>
          </a:lstStyle>
          <a:p>
            <a:endParaRPr lang="en-US"/>
          </a:p>
        </p:txBody>
      </p:sp>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7B2DAB9D-D45B-4C0D-9D0F-FD20B9581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742303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Purple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0">
            <a:gsLst>
              <a:gs pos="100000">
                <a:schemeClr val="accent4"/>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2"/>
          </p:nvPr>
        </p:nvSpPr>
        <p:spPr>
          <a:xfrm>
            <a:off x="1647383"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3"/>
          <p:cNvSpPr>
            <a:spLocks noGrp="1"/>
          </p:cNvSpPr>
          <p:nvPr>
            <p:ph type="body" sz="quarter" idx="13"/>
          </p:nvPr>
        </p:nvSpPr>
        <p:spPr>
          <a:xfrm>
            <a:off x="1647383"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3" name="Picture 12">
            <a:extLst>
              <a:ext uri="{FF2B5EF4-FFF2-40B4-BE49-F238E27FC236}">
                <a16:creationId xmlns:a16="http://schemas.microsoft.com/office/drawing/2014/main" id="{5B858763-5602-5143-9AF4-1CB2876DAC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39214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2 Purple Blue - no identifi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0">
            <a:gsLst>
              <a:gs pos="100000">
                <a:schemeClr val="accent4"/>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8FEE210B-3938-094A-80D8-868C7B5E88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3977876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2 Purple Blue">
    <p:spTree>
      <p:nvGrpSpPr>
        <p:cNvPr id="1" name=""/>
        <p:cNvGrpSpPr/>
        <p:nvPr/>
      </p:nvGrpSpPr>
      <p:grpSpPr>
        <a:xfrm>
          <a:off x="0" y="0"/>
          <a:ext cx="0" cy="0"/>
          <a:chOff x="0" y="0"/>
          <a:chExt cx="0" cy="0"/>
        </a:xfrm>
      </p:grpSpPr>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sp>
        <p:nvSpPr>
          <p:cNvPr id="3" name="Slide Number Placeholder 2"/>
          <p:cNvSpPr>
            <a:spLocks noGrp="1"/>
          </p:cNvSpPr>
          <p:nvPr>
            <p:ph type="sldNum" sz="quarter" idx="11"/>
          </p:nvPr>
        </p:nvSpPr>
        <p:spPr>
          <a:xfrm>
            <a:off x="10895997" y="6253669"/>
            <a:ext cx="480000" cy="138499"/>
          </a:xfrm>
          <a:prstGeom prst="rect">
            <a:avLst/>
          </a:prstGeom>
        </p:spPr>
        <p:txBody>
          <a:bodyPr/>
          <a:lstStyle>
            <a:lvl1pPr>
              <a:defRPr>
                <a:solidFill>
                  <a:srgbClr val="FFFFFF"/>
                </a:solidFill>
              </a:defRPr>
            </a:lvl1pPr>
          </a:lstStyle>
          <a:p>
            <a:fld id="{9133D5B8-6419-7E4E-B490-0DDAD13A1115}" type="slidenum">
              <a:rPr lang="en-US" smtClean="0"/>
              <a:pPr/>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003" y="6196917"/>
            <a:ext cx="336000" cy="252000"/>
          </a:xfrm>
          <a:prstGeom prst="rect">
            <a:avLst/>
          </a:prstGeom>
        </p:spPr>
      </p:pic>
      <p:sp>
        <p:nvSpPr>
          <p:cNvPr id="15"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366063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2 Purple Blue - HFMA">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0">
            <a:gsLst>
              <a:gs pos="100000">
                <a:schemeClr val="accent4"/>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sp>
        <p:nvSpPr>
          <p:cNvPr id="3" name="Slide Number Placeholder 2"/>
          <p:cNvSpPr>
            <a:spLocks noGrp="1"/>
          </p:cNvSpPr>
          <p:nvPr>
            <p:ph type="sldNum" sz="quarter" idx="11"/>
          </p:nvPr>
        </p:nvSpPr>
        <p:spPr>
          <a:xfrm>
            <a:off x="10895997" y="6253669"/>
            <a:ext cx="480000" cy="138499"/>
          </a:xfrm>
          <a:prstGeom prst="rect">
            <a:avLst/>
          </a:prstGeom>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834541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2 Purple Blu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gradFill flip="none" rotWithShape="0">
            <a:gsLst>
              <a:gs pos="100000">
                <a:schemeClr val="accent4"/>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1"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AD35FE30-D9D7-9148-BCF3-0CB722B97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4157731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3 Red Oran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gradFill flip="none" rotWithShape="0">
            <a:gsLst>
              <a:gs pos="100000">
                <a:srgbClr val="51832B"/>
              </a:gs>
              <a:gs pos="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656009"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656009"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1" name="Picture 10">
            <a:extLst>
              <a:ext uri="{FF2B5EF4-FFF2-40B4-BE49-F238E27FC236}">
                <a16:creationId xmlns:a16="http://schemas.microsoft.com/office/drawing/2014/main" id="{FA12478F-5D2D-4544-A0D9-A695FFD0F8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873288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Red Orange - no identifi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gradFill flip="none" rotWithShape="0">
            <a:gsLst>
              <a:gs pos="100000">
                <a:srgbClr val="51832B"/>
              </a:gs>
              <a:gs pos="10000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A0192EEB-9D63-C94E-8DA6-E9B5CB274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17263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AFC8-AAC0-4271-8DBA-6D222296C4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540FD9-8EB0-4D02-A88C-4B67C07A8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922002-88F8-4E09-887F-D165F069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44E795-9FFC-485D-865C-2C7D17346B20}"/>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6" name="Footer Placeholder 5">
            <a:extLst>
              <a:ext uri="{FF2B5EF4-FFF2-40B4-BE49-F238E27FC236}">
                <a16:creationId xmlns:a16="http://schemas.microsoft.com/office/drawing/2014/main" id="{188AF934-A453-4C56-851E-D97EEF4F05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17CB4-5AC6-4367-9A53-6D18323AE2A9}"/>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3304136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3 Red Orang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5" name="Slide Number Placeholder 4"/>
          <p:cNvSpPr>
            <a:spLocks noGrp="1"/>
          </p:cNvSpPr>
          <p:nvPr>
            <p:ph type="sldNum" sz="quarter" idx="11"/>
          </p:nvPr>
        </p:nvSpPr>
        <p:spPr/>
        <p:txBody>
          <a:bodyPr/>
          <a:lstStyle/>
          <a:p>
            <a:fld id="{9133D5B8-6419-7E4E-B490-0DDAD13A1115}" type="slidenum">
              <a:rPr lang="en-US" smtClean="0"/>
              <a:pPr/>
              <a:t>‹#›</a:t>
            </a:fld>
            <a:endParaRPr lang="en-US"/>
          </a:p>
        </p:txBody>
      </p:sp>
      <p:sp>
        <p:nvSpPr>
          <p:cNvPr id="2" name="Footer Placeholder 1"/>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877854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3 Red Orange - HFMA">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0">
            <a:gsLst>
              <a:gs pos="100000">
                <a:srgbClr val="51832B"/>
              </a:gs>
              <a:gs pos="10000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a:xfrm>
            <a:off x="10895997" y="6253669"/>
            <a:ext cx="480000" cy="138499"/>
          </a:xfrm>
          <a:prstGeom prst="rect">
            <a:avLst/>
          </a:prstGeom>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8"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1015496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3 Red Oran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8" name="Rectangle 7"/>
          <p:cNvSpPr/>
          <p:nvPr userDrawn="1"/>
        </p:nvSpPr>
        <p:spPr>
          <a:xfrm>
            <a:off x="0" y="0"/>
            <a:ext cx="12192000" cy="6858000"/>
          </a:xfrm>
          <a:prstGeom prst="rect">
            <a:avLst/>
          </a:prstGeom>
          <a:gradFill flip="none" rotWithShape="0">
            <a:gsLst>
              <a:gs pos="100000">
                <a:srgbClr val="51832B"/>
              </a:gs>
              <a:gs pos="10000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1"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10" name="Picture 9">
            <a:extLst>
              <a:ext uri="{FF2B5EF4-FFF2-40B4-BE49-F238E27FC236}">
                <a16:creationId xmlns:a16="http://schemas.microsoft.com/office/drawing/2014/main" id="{9F4F15E3-479C-D641-A22B-4F1428F08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3062679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4 Green Yellow">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0">
            <a:gsLst>
              <a:gs pos="100000">
                <a:schemeClr val="accent1"/>
              </a:gs>
              <a:gs pos="0">
                <a:schemeClr val="accent6"/>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3"/>
          <p:cNvSpPr>
            <a:spLocks noGrp="1"/>
          </p:cNvSpPr>
          <p:nvPr>
            <p:ph type="body" sz="quarter" idx="12"/>
          </p:nvPr>
        </p:nvSpPr>
        <p:spPr>
          <a:xfrm>
            <a:off x="1656009"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3"/>
          </p:nvPr>
        </p:nvSpPr>
        <p:spPr>
          <a:xfrm>
            <a:off x="1656009"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5" name="Picture 14">
            <a:extLst>
              <a:ext uri="{FF2B5EF4-FFF2-40B4-BE49-F238E27FC236}">
                <a16:creationId xmlns:a16="http://schemas.microsoft.com/office/drawing/2014/main" id="{E421FDD2-EF06-9244-AFF3-46806F4B35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112129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4 Green Yellow - no identifier">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0">
            <a:gsLst>
              <a:gs pos="100000">
                <a:schemeClr val="accent1"/>
              </a:gs>
              <a:gs pos="0">
                <a:schemeClr val="accent6"/>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9794187D-7F5C-EC45-96EF-A9840887F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181821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4 Green Yellow">
    <p:spTree>
      <p:nvGrpSpPr>
        <p:cNvPr id="1" name=""/>
        <p:cNvGrpSpPr/>
        <p:nvPr/>
      </p:nvGrpSpPr>
      <p:grpSpPr>
        <a:xfrm>
          <a:off x="0" y="0"/>
          <a:ext cx="0" cy="0"/>
          <a:chOff x="0" y="0"/>
          <a:chExt cx="0" cy="0"/>
        </a:xfrm>
      </p:grpSpPr>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75987"/>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7"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8"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1105245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4 Green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1"/>
              </a:gs>
              <a:gs pos="0">
                <a:schemeClr val="accent6"/>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75987"/>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0" name="TextBox 9"/>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229773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4 Green Yellow">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10" name="Rectangle 9"/>
          <p:cNvSpPr/>
          <p:nvPr userDrawn="1"/>
        </p:nvSpPr>
        <p:spPr>
          <a:xfrm>
            <a:off x="0" y="0"/>
            <a:ext cx="12192000" cy="6858000"/>
          </a:xfrm>
          <a:prstGeom prst="rect">
            <a:avLst/>
          </a:prstGeom>
          <a:gradFill flip="none" rotWithShape="0">
            <a:gsLst>
              <a:gs pos="100000">
                <a:schemeClr val="accent1"/>
              </a:gs>
              <a:gs pos="0">
                <a:schemeClr val="accent6"/>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2"/>
                </a:solidFill>
              </a:defRPr>
            </a:lvl1pPr>
          </a:lstStyle>
          <a:p>
            <a:endParaRPr lang="en-GB" sz="6000"/>
          </a:p>
        </p:txBody>
      </p:sp>
      <p:sp>
        <p:nvSpPr>
          <p:cNvPr id="14"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9F23AC09-02D3-244E-9F6B-0B7D4E290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454594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5 Red Pink">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0">
            <a:gsLst>
              <a:gs pos="100000">
                <a:schemeClr val="accent5"/>
              </a:gs>
              <a:gs pos="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656008"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656008"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4" name="Picture 13">
            <a:extLst>
              <a:ext uri="{FF2B5EF4-FFF2-40B4-BE49-F238E27FC236}">
                <a16:creationId xmlns:a16="http://schemas.microsoft.com/office/drawing/2014/main" id="{DD1FE3EB-90DF-AE45-A6C0-CAE973D9E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697498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5 Red Pink - no identifi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0">
            <a:gsLst>
              <a:gs pos="100000">
                <a:schemeClr val="accent5"/>
              </a:gs>
              <a:gs pos="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603CFC9E-2A3B-B34E-8833-D5F6031AA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73534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6E8D-B626-4083-BF26-2A4B3D385E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62EA52-7750-448E-8B88-7AD3B1C4C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FDEFBC-E2D6-4AF6-8B9C-9A6BD65303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0BB358-F24B-4287-9BED-88E49D1E7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E693A-D467-435E-B6A8-B7FE6DA43C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FEDDA7-74EE-4E32-8046-5E1158303289}"/>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8" name="Footer Placeholder 7">
            <a:extLst>
              <a:ext uri="{FF2B5EF4-FFF2-40B4-BE49-F238E27FC236}">
                <a16:creationId xmlns:a16="http://schemas.microsoft.com/office/drawing/2014/main" id="{DFF57F53-C20E-4724-AC2A-7ED0C17D75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5BCFC5-2CC8-4EBA-AADC-333B87C06ED1}"/>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1370470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5 Red Pink">
    <p:spTree>
      <p:nvGrpSpPr>
        <p:cNvPr id="1" name=""/>
        <p:cNvGrpSpPr/>
        <p:nvPr/>
      </p:nvGrpSpPr>
      <p:grpSpPr>
        <a:xfrm>
          <a:off x="0" y="0"/>
          <a:ext cx="0" cy="0"/>
          <a:chOff x="0" y="0"/>
          <a:chExt cx="0" cy="0"/>
        </a:xfrm>
      </p:grpSpPr>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4098871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5 Red Pink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5"/>
              </a:gs>
              <a:gs pos="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714170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5 Red Pi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gradFill flip="none" rotWithShape="0">
            <a:gsLst>
              <a:gs pos="100000">
                <a:schemeClr val="accent5"/>
              </a:gs>
              <a:gs pos="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4"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43FE9991-6E85-D244-BFF0-62C035696C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4103187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6 Purple Red">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gradFill flip="none" rotWithShape="0">
            <a:gsLst>
              <a:gs pos="100000">
                <a:schemeClr val="accent2"/>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656008"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656008"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1" name="Picture 10">
            <a:extLst>
              <a:ext uri="{FF2B5EF4-FFF2-40B4-BE49-F238E27FC236}">
                <a16:creationId xmlns:a16="http://schemas.microsoft.com/office/drawing/2014/main" id="{77575E17-8FC5-AD49-B0ED-23D198D7CD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358493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6 Purple Red - no identifier">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gradFill flip="none" rotWithShape="0">
            <a:gsLst>
              <a:gs pos="100000">
                <a:schemeClr val="accent2"/>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rgbClr val="FFFFFF"/>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10B4185B-C7DF-2F40-A413-9D0AD93B84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3994951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6 Purple Red">
    <p:spTree>
      <p:nvGrpSpPr>
        <p:cNvPr id="1" name=""/>
        <p:cNvGrpSpPr/>
        <p:nvPr/>
      </p:nvGrpSpPr>
      <p:grpSpPr>
        <a:xfrm>
          <a:off x="0" y="0"/>
          <a:ext cx="0" cy="0"/>
          <a:chOff x="0" y="0"/>
          <a:chExt cx="0" cy="0"/>
        </a:xfrm>
      </p:grpSpPr>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117051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6 Purple Red - HFMA">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0">
            <a:gsLst>
              <a:gs pos="100000">
                <a:schemeClr val="accent2"/>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0" name="TextBox 9"/>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937578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6 Purple Re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10" name="Rectangle 9"/>
          <p:cNvSpPr/>
          <p:nvPr userDrawn="1"/>
        </p:nvSpPr>
        <p:spPr>
          <a:xfrm>
            <a:off x="0" y="0"/>
            <a:ext cx="12192000" cy="6858000"/>
          </a:xfrm>
          <a:prstGeom prst="rect">
            <a:avLst/>
          </a:prstGeom>
          <a:gradFill flip="none" rotWithShape="0">
            <a:gsLst>
              <a:gs pos="100000">
                <a:schemeClr val="accent2"/>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4" name="Title 5"/>
          <p:cNvSpPr txBox="1">
            <a:spLocks/>
          </p:cNvSpPr>
          <p:nvPr userDrawn="1"/>
        </p:nvSpPr>
        <p:spPr>
          <a:xfrm>
            <a:off x="1045230" y="4715132"/>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a:latin typeface="+mn-lt"/>
            </a:endParaRP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A6FC95AB-DEC6-F94A-A47C-A606975CE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735126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7 Purple Pink">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gradFill flip="none" rotWithShape="0">
            <a:gsLst>
              <a:gs pos="100000">
                <a:schemeClr val="accent5"/>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656009"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656009"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1" name="Picture 10">
            <a:extLst>
              <a:ext uri="{FF2B5EF4-FFF2-40B4-BE49-F238E27FC236}">
                <a16:creationId xmlns:a16="http://schemas.microsoft.com/office/drawing/2014/main" id="{19032F2A-8091-5948-9388-D3D47AFD3C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4097027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7 Purple Pink - no identifier">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gradFill flip="none" rotWithShape="0">
            <a:gsLst>
              <a:gs pos="100000">
                <a:schemeClr val="accent5"/>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A8695969-1740-714B-A747-9D9954ACF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142448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3002-0277-4C42-A766-9E9A5BAF5B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FBCDC2-A69E-4EFD-AE3C-ED4DD15B8EF4}"/>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4" name="Footer Placeholder 3">
            <a:extLst>
              <a:ext uri="{FF2B5EF4-FFF2-40B4-BE49-F238E27FC236}">
                <a16:creationId xmlns:a16="http://schemas.microsoft.com/office/drawing/2014/main" id="{7EE92E94-E2C9-4750-B86B-DD4A4AA27F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B85FD4-E8AE-402A-BFB4-828D13C6502A}"/>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468264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7 Purple Pi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5"/>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5"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948454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7 Purple Pink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5"/>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rgbClr val="FFFFFF"/>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071995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7 Purple Pi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gradFill flip="none" rotWithShape="0">
            <a:gsLst>
              <a:gs pos="100000">
                <a:schemeClr val="accent5"/>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a:p>
        </p:txBody>
      </p:sp>
      <p:sp>
        <p:nvSpPr>
          <p:cNvPr id="14" name="Title 5"/>
          <p:cNvSpPr txBox="1">
            <a:spLocks/>
          </p:cNvSpPr>
          <p:nvPr userDrawn="1"/>
        </p:nvSpPr>
        <p:spPr>
          <a:xfrm>
            <a:off x="1045230" y="3945690"/>
            <a:ext cx="10247869" cy="2354491"/>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over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a:t>
            </a:r>
          </a:p>
          <a:p>
            <a:pPr>
              <a:spcAft>
                <a:spcPts val="600"/>
              </a:spcAft>
            </a:pPr>
            <a:r>
              <a:rPr lang="en-GB" sz="1800">
                <a:latin typeface="+mn-lt"/>
              </a:rPr>
              <a:t>www.hfma.org.uk</a:t>
            </a:r>
          </a:p>
        </p:txBody>
      </p:sp>
      <p:pic>
        <p:nvPicPr>
          <p:cNvPr id="8" name="Picture 7">
            <a:extLst>
              <a:ext uri="{FF2B5EF4-FFF2-40B4-BE49-F238E27FC236}">
                <a16:creationId xmlns:a16="http://schemas.microsoft.com/office/drawing/2014/main" id="{8366955C-B2C7-FD40-B730-1F4139FFE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564356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8 Blue Green">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gradFill flip="none" rotWithShape="0">
            <a:gsLst>
              <a:gs pos="100000">
                <a:schemeClr val="accent6"/>
              </a:gs>
              <a:gs pos="0">
                <a:schemeClr val="accent4"/>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3"/>
          <p:cNvSpPr>
            <a:spLocks noGrp="1"/>
          </p:cNvSpPr>
          <p:nvPr>
            <p:ph type="body" sz="quarter" idx="12"/>
          </p:nvPr>
        </p:nvSpPr>
        <p:spPr>
          <a:xfrm>
            <a:off x="1656009" y="1099297"/>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3"/>
          <p:cNvSpPr>
            <a:spLocks noGrp="1"/>
          </p:cNvSpPr>
          <p:nvPr>
            <p:ph type="body" sz="quarter" idx="13"/>
          </p:nvPr>
        </p:nvSpPr>
        <p:spPr>
          <a:xfrm>
            <a:off x="1656009" y="1235489"/>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7336" y="1099296"/>
            <a:ext cx="247650" cy="247650"/>
          </a:xfrm>
          <a:prstGeom prst="rect">
            <a:avLst/>
          </a:prstGeom>
        </p:spPr>
      </p:pic>
      <p:pic>
        <p:nvPicPr>
          <p:cNvPr id="11" name="Picture 10">
            <a:extLst>
              <a:ext uri="{FF2B5EF4-FFF2-40B4-BE49-F238E27FC236}">
                <a16:creationId xmlns:a16="http://schemas.microsoft.com/office/drawing/2014/main" id="{A35F485E-A76E-DA4F-A3A4-8088778134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3833099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8 Blue Green - no identifier">
    <p:spTree>
      <p:nvGrpSpPr>
        <p:cNvPr id="1" name=""/>
        <p:cNvGrpSpPr/>
        <p:nvPr/>
      </p:nvGrpSpPr>
      <p:grpSpPr>
        <a:xfrm>
          <a:off x="0" y="0"/>
          <a:ext cx="0" cy="0"/>
          <a:chOff x="0" y="0"/>
          <a:chExt cx="0" cy="0"/>
        </a:xfrm>
      </p:grpSpPr>
      <p:sp>
        <p:nvSpPr>
          <p:cNvPr id="17" name="Rectangle 16"/>
          <p:cNvSpPr/>
          <p:nvPr userDrawn="1"/>
        </p:nvSpPr>
        <p:spPr>
          <a:xfrm>
            <a:off x="0" y="0"/>
            <a:ext cx="12192000" cy="6858000"/>
          </a:xfrm>
          <a:prstGeom prst="rect">
            <a:avLst/>
          </a:prstGeom>
          <a:gradFill flip="none" rotWithShape="0">
            <a:gsLst>
              <a:gs pos="100000">
                <a:schemeClr val="accent6"/>
              </a:gs>
              <a:gs pos="0">
                <a:schemeClr val="accent4"/>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7476000" y="2142000"/>
            <a:ext cx="4716000" cy="4716000"/>
          </a:xfrm>
        </p:spPr>
        <p:txBody>
          <a:bodyPr/>
          <a:lstStyle>
            <a:lvl1pPr marL="0" indent="0">
              <a:buNone/>
              <a:defRPr/>
            </a:lvl1pPr>
          </a:lstStyle>
          <a:p>
            <a:endParaRPr lang="en-US"/>
          </a:p>
        </p:txBody>
      </p:sp>
      <p:sp>
        <p:nvSpPr>
          <p:cNvPr id="2" name="Title 1"/>
          <p:cNvSpPr>
            <a:spLocks noGrp="1"/>
          </p:cNvSpPr>
          <p:nvPr>
            <p:ph type="ctrTitle"/>
          </p:nvPr>
        </p:nvSpPr>
        <p:spPr>
          <a:xfrm>
            <a:off x="1303533" y="2701069"/>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303534" y="3389241"/>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7"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9D2B91F8-6F76-6F42-8815-CC14DF8E5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618053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8 Blue Green">
    <p:spTree>
      <p:nvGrpSpPr>
        <p:cNvPr id="1" name=""/>
        <p:cNvGrpSpPr/>
        <p:nvPr/>
      </p:nvGrpSpPr>
      <p:grpSpPr>
        <a:xfrm>
          <a:off x="0" y="0"/>
          <a:ext cx="0" cy="0"/>
          <a:chOff x="0" y="0"/>
          <a:chExt cx="0" cy="0"/>
        </a:xfrm>
      </p:grpSpPr>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15"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3259613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8 Blue Green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6"/>
              </a:gs>
              <a:gs pos="0">
                <a:schemeClr val="accent4"/>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4" name="Footer Placeholder 3"/>
          <p:cNvSpPr>
            <a:spLocks noGrp="1"/>
          </p:cNvSpPr>
          <p:nvPr>
            <p:ph type="ftr" sz="quarter" idx="12"/>
          </p:nvPr>
        </p:nvSpPr>
        <p:spPr/>
        <p:txBody>
          <a:bodyPr/>
          <a:lstStyle/>
          <a:p>
            <a:r>
              <a:rPr lang="en-US"/>
              <a:t>Subtitle to go here</a:t>
            </a:r>
          </a:p>
        </p:txBody>
      </p:sp>
    </p:spTree>
    <p:extLst>
      <p:ext uri="{BB962C8B-B14F-4D97-AF65-F5344CB8AC3E}">
        <p14:creationId xmlns:p14="http://schemas.microsoft.com/office/powerpoint/2010/main" val="16014211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8 Blue Gree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Rectangle 8"/>
          <p:cNvSpPr/>
          <p:nvPr userDrawn="1"/>
        </p:nvSpPr>
        <p:spPr>
          <a:xfrm>
            <a:off x="0" y="0"/>
            <a:ext cx="12192000" cy="6858000"/>
          </a:xfrm>
          <a:prstGeom prst="rect">
            <a:avLst/>
          </a:prstGeom>
          <a:gradFill flip="none" rotWithShape="0">
            <a:gsLst>
              <a:gs pos="100000">
                <a:schemeClr val="accent6"/>
              </a:gs>
              <a:gs pos="0">
                <a:schemeClr val="accent4"/>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5"/>
          <p:cNvSpPr>
            <a:spLocks noGrp="1"/>
          </p:cNvSpPr>
          <p:nvPr>
            <p:ph type="ctrTitle"/>
          </p:nvPr>
        </p:nvSpPr>
        <p:spPr>
          <a:xfrm>
            <a:off x="1045229" y="2284939"/>
            <a:ext cx="10363200" cy="923330"/>
          </a:xfrm>
        </p:spPr>
        <p:txBody>
          <a:bodyPr/>
          <a:lstStyle>
            <a:lvl1pPr>
              <a:defRPr>
                <a:solidFill>
                  <a:schemeClr val="bg2"/>
                </a:solidFill>
              </a:defRPr>
            </a:lvl1pPr>
          </a:lstStyle>
          <a:p>
            <a:endParaRPr lang="en-GB" sz="6000"/>
          </a:p>
        </p:txBody>
      </p:sp>
      <p:sp>
        <p:nvSpPr>
          <p:cNvPr id="14"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8" name="Picture 7">
            <a:extLst>
              <a:ext uri="{FF2B5EF4-FFF2-40B4-BE49-F238E27FC236}">
                <a16:creationId xmlns:a16="http://schemas.microsoft.com/office/drawing/2014/main" id="{7B89374B-A02D-F944-98C7-1C19937C5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0" y="625182"/>
            <a:ext cx="1257300" cy="1257300"/>
          </a:xfrm>
          <a:prstGeom prst="rect">
            <a:avLst/>
          </a:prstGeom>
        </p:spPr>
      </p:pic>
    </p:spTree>
    <p:extLst>
      <p:ext uri="{BB962C8B-B14F-4D97-AF65-F5344CB8AC3E}">
        <p14:creationId xmlns:p14="http://schemas.microsoft.com/office/powerpoint/2010/main" val="279401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1 Orange Yellow">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73D5CAD9-53DE-E04A-87FB-DE0DE412A3AB}"/>
              </a:ext>
            </a:extLst>
          </p:cNvPr>
          <p:cNvSpPr>
            <a:spLocks noGrp="1"/>
          </p:cNvSpPr>
          <p:nvPr>
            <p:ph type="ctrTitle"/>
          </p:nvPr>
        </p:nvSpPr>
        <p:spPr>
          <a:xfrm>
            <a:off x="864945" y="2883826"/>
            <a:ext cx="10363200" cy="646331"/>
          </a:xfrm>
        </p:spPr>
        <p:txBody>
          <a:bodyPr/>
          <a:lstStyle/>
          <a:p>
            <a:r>
              <a:rPr lang="en-US"/>
              <a:t>Additional title slide if needed</a:t>
            </a:r>
          </a:p>
        </p:txBody>
      </p:sp>
      <p:sp>
        <p:nvSpPr>
          <p:cNvPr id="17" name="Subtitle 6">
            <a:extLst>
              <a:ext uri="{FF2B5EF4-FFF2-40B4-BE49-F238E27FC236}">
                <a16:creationId xmlns:a16="http://schemas.microsoft.com/office/drawing/2014/main" id="{5832BB22-F765-DA4A-969F-D220A2DDDA13}"/>
              </a:ext>
            </a:extLst>
          </p:cNvPr>
          <p:cNvSpPr>
            <a:spLocks noGrp="1"/>
          </p:cNvSpPr>
          <p:nvPr>
            <p:ph type="subTitle" idx="1"/>
          </p:nvPr>
        </p:nvSpPr>
        <p:spPr>
          <a:xfrm>
            <a:off x="871143" y="3571998"/>
            <a:ext cx="10357002" cy="492443"/>
          </a:xfrm>
        </p:spPr>
        <p:txBody>
          <a:bodyPr/>
          <a:lstStyle/>
          <a:p>
            <a:r>
              <a:rPr lang="en-US"/>
              <a:t>Subtitle here</a:t>
            </a:r>
          </a:p>
        </p:txBody>
      </p:sp>
      <p:sp>
        <p:nvSpPr>
          <p:cNvPr id="19" name="Text Placeholder 7">
            <a:extLst>
              <a:ext uri="{FF2B5EF4-FFF2-40B4-BE49-F238E27FC236}">
                <a16:creationId xmlns:a16="http://schemas.microsoft.com/office/drawing/2014/main" id="{974E0298-9028-3640-B123-5A424BB54838}"/>
              </a:ext>
            </a:extLst>
          </p:cNvPr>
          <p:cNvSpPr>
            <a:spLocks noGrp="1"/>
          </p:cNvSpPr>
          <p:nvPr>
            <p:ph type="body" sz="quarter" idx="10"/>
          </p:nvPr>
        </p:nvSpPr>
        <p:spPr>
          <a:xfrm>
            <a:off x="871476" y="5080000"/>
            <a:ext cx="4091517" cy="184666"/>
          </a:xfrm>
        </p:spPr>
        <p:txBody>
          <a:bodyPr/>
          <a:lstStyle/>
          <a:p>
            <a:r>
              <a:rPr lang="en-US" b="1"/>
              <a:t>XX Month</a:t>
            </a:r>
          </a:p>
          <a:p>
            <a:r>
              <a:rPr lang="en-US"/>
              <a:t>Insert presenter</a:t>
            </a:r>
            <a:r>
              <a:rPr lang="uk-UA"/>
              <a:t>’</a:t>
            </a:r>
            <a:r>
              <a:rPr lang="en-US"/>
              <a:t>s name</a:t>
            </a:r>
          </a:p>
        </p:txBody>
      </p:sp>
      <p:pic>
        <p:nvPicPr>
          <p:cNvPr id="21" name="Picture 20">
            <a:extLst>
              <a:ext uri="{FF2B5EF4-FFF2-40B4-BE49-F238E27FC236}">
                <a16:creationId xmlns:a16="http://schemas.microsoft.com/office/drawing/2014/main" id="{5AD1C05E-AACA-3E42-BE83-4D02A091072B}"/>
              </a:ext>
            </a:extLst>
          </p:cNvPr>
          <p:cNvPicPr>
            <a:picLocks noChangeAspect="1"/>
          </p:cNvPicPr>
          <p:nvPr userDrawn="1"/>
        </p:nvPicPr>
        <p:blipFill>
          <a:blip r:embed="rId2"/>
          <a:stretch>
            <a:fillRect/>
          </a:stretch>
        </p:blipFill>
        <p:spPr>
          <a:xfrm>
            <a:off x="871476" y="769449"/>
            <a:ext cx="2786124" cy="1400086"/>
          </a:xfrm>
          <a:prstGeom prst="rect">
            <a:avLst/>
          </a:prstGeom>
        </p:spPr>
      </p:pic>
      <p:pic>
        <p:nvPicPr>
          <p:cNvPr id="22" name="Picture 21">
            <a:extLst>
              <a:ext uri="{FF2B5EF4-FFF2-40B4-BE49-F238E27FC236}">
                <a16:creationId xmlns:a16="http://schemas.microsoft.com/office/drawing/2014/main" id="{67DCE1A6-6A54-7148-9CBF-E0804046D0D2}"/>
              </a:ext>
            </a:extLst>
          </p:cNvPr>
          <p:cNvPicPr>
            <a:picLocks noChangeAspect="1"/>
          </p:cNvPicPr>
          <p:nvPr userDrawn="1"/>
        </p:nvPicPr>
        <p:blipFill>
          <a:blip r:embed="rId3"/>
          <a:srcRect/>
          <a:stretch/>
        </p:blipFill>
        <p:spPr>
          <a:xfrm>
            <a:off x="9970845" y="844611"/>
            <a:ext cx="1708643" cy="1266605"/>
          </a:xfrm>
          <a:prstGeom prst="rect">
            <a:avLst/>
          </a:prstGeom>
        </p:spPr>
      </p:pic>
      <p:pic>
        <p:nvPicPr>
          <p:cNvPr id="23" name="Picture 22">
            <a:extLst>
              <a:ext uri="{FF2B5EF4-FFF2-40B4-BE49-F238E27FC236}">
                <a16:creationId xmlns:a16="http://schemas.microsoft.com/office/drawing/2014/main" id="{8DEE7FF8-000D-B046-81DD-A2F5DA37D1F7}"/>
              </a:ext>
            </a:extLst>
          </p:cNvPr>
          <p:cNvPicPr>
            <a:picLocks noChangeAspect="1"/>
          </p:cNvPicPr>
          <p:nvPr userDrawn="1"/>
        </p:nvPicPr>
        <p:blipFill rotWithShape="1">
          <a:blip r:embed="rId4"/>
          <a:srcRect r="12781"/>
          <a:stretch/>
        </p:blipFill>
        <p:spPr>
          <a:xfrm>
            <a:off x="6507956" y="3790054"/>
            <a:ext cx="5686167" cy="3067946"/>
          </a:xfrm>
          <a:prstGeom prst="rect">
            <a:avLst/>
          </a:prstGeom>
        </p:spPr>
      </p:pic>
    </p:spTree>
    <p:extLst>
      <p:ext uri="{BB962C8B-B14F-4D97-AF65-F5344CB8AC3E}">
        <p14:creationId xmlns:p14="http://schemas.microsoft.com/office/powerpoint/2010/main" val="3584946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TO -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945" y="2883826"/>
            <a:ext cx="10363200" cy="646331"/>
          </a:xfrm>
        </p:spPr>
        <p:txBody>
          <a:bodyPr lIns="0" tIns="0" rIns="0" bIns="0" anchor="b" anchorCtr="0">
            <a:spAutoFit/>
          </a:bodyPr>
          <a:lstStyle>
            <a:lvl1pPr algn="l">
              <a:defRPr sz="42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871143" y="3571998"/>
            <a:ext cx="10357002" cy="492443"/>
          </a:xfrm>
        </p:spPr>
        <p:txBody>
          <a:bodyPr wrap="square" lIns="0" tIns="0" rIns="0" bIns="0">
            <a:spAutoFit/>
          </a:bodyPr>
          <a:lstStyle>
            <a:lvl1pPr marL="0" indent="0" algn="l">
              <a:spcBef>
                <a:spcPts val="0"/>
              </a:spcBef>
              <a:spcAft>
                <a:spcPts val="0"/>
              </a:spcAft>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871476" y="5080000"/>
            <a:ext cx="4091517" cy="184666"/>
          </a:xfrm>
        </p:spPr>
        <p:txBody>
          <a:bodyPr lIns="0" tIns="0" rIns="0" bIns="0">
            <a:spAutoFit/>
          </a:bodyPr>
          <a:lstStyle>
            <a:lvl1pPr marL="0" indent="0">
              <a:spcBef>
                <a:spcPts val="0"/>
              </a:spcBef>
              <a:spcAft>
                <a:spcPts val="0"/>
              </a:spcAft>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32227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3D8B1-E1CF-4EAD-A63C-F97850985031}"/>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3" name="Footer Placeholder 2">
            <a:extLst>
              <a:ext uri="{FF2B5EF4-FFF2-40B4-BE49-F238E27FC236}">
                <a16:creationId xmlns:a16="http://schemas.microsoft.com/office/drawing/2014/main" id="{80CFFA85-72DB-4909-804A-6F972C44C9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318EE6-1553-42E8-8AEE-C96E4803E4B8}"/>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2681595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sp>
        <p:nvSpPr>
          <p:cNvPr id="14"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tx1"/>
                </a:solidFill>
              </a:defRPr>
            </a:lvl1pPr>
          </a:lstStyle>
          <a:p>
            <a:fld id="{9133D5B8-6419-7E4E-B490-0DDAD13A1115}" type="slidenum">
              <a:rPr lang="en-US" smtClean="0"/>
              <a:pPr/>
              <a:t>‹#›</a:t>
            </a:fld>
            <a:endParaRPr lang="en-US"/>
          </a:p>
        </p:txBody>
      </p:sp>
      <p:sp>
        <p:nvSpPr>
          <p:cNvPr id="17" name="Footer Placeholder 3"/>
          <p:cNvSpPr txBox="1">
            <a:spLocks/>
          </p:cNvSpPr>
          <p:nvPr userDrawn="1"/>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chemeClr val="tx1"/>
                </a:solidFill>
              </a:rPr>
              <a:t>HFMA identifier</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Subtitle to go here</a:t>
            </a:r>
          </a:p>
        </p:txBody>
      </p:sp>
    </p:spTree>
    <p:extLst>
      <p:ext uri="{BB962C8B-B14F-4D97-AF65-F5344CB8AC3E}">
        <p14:creationId xmlns:p14="http://schemas.microsoft.com/office/powerpoint/2010/main" val="1528136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2" y="1349044"/>
            <a:ext cx="9124063" cy="738664"/>
          </a:xfrm>
        </p:spPr>
        <p:txBody>
          <a:bodyPr anchor="b" anchorCtr="0"/>
          <a:lstStyle>
            <a:lvl1pPr algn="l">
              <a:lnSpc>
                <a:spcPct val="100000"/>
              </a:lnSpc>
              <a:defRPr sz="4800" b="1" cap="none">
                <a:solidFill>
                  <a:schemeClr val="bg1"/>
                </a:solidFill>
              </a:defRPr>
            </a:lvl1pPr>
          </a:lstStyle>
          <a:p>
            <a:r>
              <a:rPr lang="en-US"/>
              <a:t>Click to edit master title style</a:t>
            </a:r>
          </a:p>
        </p:txBody>
      </p:sp>
      <p:sp>
        <p:nvSpPr>
          <p:cNvPr id="17" name="Footer Placeholder 3"/>
          <p:cNvSpPr txBox="1">
            <a:spLocks/>
          </p:cNvSpPr>
          <p:nvPr userDrawn="1"/>
        </p:nvSpPr>
        <p:spPr>
          <a:xfrm>
            <a:off x="816003" y="6174840"/>
            <a:ext cx="4560000" cy="230832"/>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a:solidFill>
                  <a:schemeClr val="bg1"/>
                </a:solidFill>
              </a:rPr>
              <a:t>HFMA annual conference 2022</a:t>
            </a:r>
          </a:p>
        </p:txBody>
      </p:sp>
      <p:sp>
        <p:nvSpPr>
          <p:cNvPr id="6" name="Title 2">
            <a:extLst>
              <a:ext uri="{FF2B5EF4-FFF2-40B4-BE49-F238E27FC236}">
                <a16:creationId xmlns:a16="http://schemas.microsoft.com/office/drawing/2014/main" id="{883E5434-A9D3-A042-B279-F0711B12F956}"/>
              </a:ext>
            </a:extLst>
          </p:cNvPr>
          <p:cNvSpPr txBox="1">
            <a:spLocks/>
          </p:cNvSpPr>
          <p:nvPr userDrawn="1"/>
        </p:nvSpPr>
        <p:spPr>
          <a:xfrm>
            <a:off x="838581" y="4777058"/>
            <a:ext cx="2929378" cy="790024"/>
          </a:xfrm>
          <a:prstGeom prst="rect">
            <a:avLst/>
          </a:prstGeom>
        </p:spPr>
        <p:txBody>
          <a:bodyPr vert="horz" wrap="square" lIns="0" tIns="0" rIns="0" bIns="0" rtlCol="0" anchor="t" anchorCtr="0">
            <a:spAutoFit/>
          </a:bodyPr>
          <a:lstStyle>
            <a:lvl1pPr algn="l" defTabSz="457200" rtl="0" eaLnBrk="1" latinLnBrk="0" hangingPunct="1">
              <a:lnSpc>
                <a:spcPts val="7000"/>
              </a:lnSpc>
              <a:spcBef>
                <a:spcPct val="0"/>
              </a:spcBef>
              <a:buNone/>
              <a:defRPr sz="5400" b="1" i="0" kern="1200" cap="none">
                <a:solidFill>
                  <a:schemeClr val="bg1"/>
                </a:solidFill>
                <a:latin typeface="+mj-lt"/>
                <a:ea typeface="+mj-ea"/>
                <a:cs typeface="+mj-cs"/>
              </a:defRPr>
            </a:lvl1pPr>
          </a:lstStyle>
          <a:p>
            <a:r>
              <a:rPr lang="en-GB" sz="4000"/>
              <a:t>STRENGTH</a:t>
            </a:r>
          </a:p>
        </p:txBody>
      </p:sp>
      <p:sp>
        <p:nvSpPr>
          <p:cNvPr id="7" name="Title 2">
            <a:extLst>
              <a:ext uri="{FF2B5EF4-FFF2-40B4-BE49-F238E27FC236}">
                <a16:creationId xmlns:a16="http://schemas.microsoft.com/office/drawing/2014/main" id="{8DF900E9-6969-394D-8910-B398529076C5}"/>
              </a:ext>
            </a:extLst>
          </p:cNvPr>
          <p:cNvSpPr txBox="1">
            <a:spLocks/>
          </p:cNvSpPr>
          <p:nvPr userDrawn="1"/>
        </p:nvSpPr>
        <p:spPr>
          <a:xfrm>
            <a:off x="816003" y="5421029"/>
            <a:ext cx="2951956" cy="553998"/>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3500"/>
              <a:t>IN NUMBERS</a:t>
            </a:r>
          </a:p>
        </p:txBody>
      </p:sp>
      <p:pic>
        <p:nvPicPr>
          <p:cNvPr id="8" name="Picture 7">
            <a:extLst>
              <a:ext uri="{FF2B5EF4-FFF2-40B4-BE49-F238E27FC236}">
                <a16:creationId xmlns:a16="http://schemas.microsoft.com/office/drawing/2014/main" id="{2A024424-3052-FA48-84DD-98A48514F5B8}"/>
              </a:ext>
            </a:extLst>
          </p:cNvPr>
          <p:cNvPicPr>
            <a:picLocks noChangeAspect="1"/>
          </p:cNvPicPr>
          <p:nvPr userDrawn="1"/>
        </p:nvPicPr>
        <p:blipFill>
          <a:blip r:embed="rId2"/>
          <a:stretch>
            <a:fillRect/>
          </a:stretch>
        </p:blipFill>
        <p:spPr>
          <a:xfrm>
            <a:off x="5071534" y="2400300"/>
            <a:ext cx="6451600" cy="4457700"/>
          </a:xfrm>
          <a:prstGeom prst="rect">
            <a:avLst/>
          </a:prstGeom>
        </p:spPr>
      </p:pic>
      <p:sp>
        <p:nvSpPr>
          <p:cNvPr id="4" name="Text Placeholder 3">
            <a:extLst>
              <a:ext uri="{FF2B5EF4-FFF2-40B4-BE49-F238E27FC236}">
                <a16:creationId xmlns:a16="http://schemas.microsoft.com/office/drawing/2014/main" id="{E0D85DD4-2C28-274D-9EEB-68CDE021F772}"/>
              </a:ext>
            </a:extLst>
          </p:cNvPr>
          <p:cNvSpPr>
            <a:spLocks noGrp="1"/>
          </p:cNvSpPr>
          <p:nvPr>
            <p:ph type="body" sz="quarter" idx="10"/>
          </p:nvPr>
        </p:nvSpPr>
        <p:spPr>
          <a:xfrm>
            <a:off x="818198" y="2400300"/>
            <a:ext cx="7293067" cy="1235785"/>
          </a:xfrm>
        </p:spPr>
        <p:txBody>
          <a:bodyPr/>
          <a:lstStyle>
            <a:lvl1pPr marL="0" indent="0">
              <a:spcBef>
                <a:spcPts val="0"/>
              </a:spcBef>
              <a:spcAft>
                <a:spcPts val="0"/>
              </a:spcAft>
              <a:buFont typeface="Arial" panose="020B0604020202020204" pitchFamily="34" charset="0"/>
              <a:buNone/>
              <a:defRPr sz="2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631200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1 Orange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0">
            <a:gsLst>
              <a:gs pos="100000">
                <a:schemeClr val="accent1"/>
              </a:gs>
              <a:gs pos="0">
                <a:schemeClr val="tx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16003" y="1360405"/>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cxnSp>
        <p:nvCxnSpPr>
          <p:cNvPr id="11" name="Straight Connector 10"/>
          <p:cNvCxnSpPr/>
          <p:nvPr userDrawn="1"/>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rgbClr val="FFFFFF"/>
                </a:solidFill>
              </a:rPr>
              <a:t>HFMA</a:t>
            </a:r>
          </a:p>
        </p:txBody>
      </p:sp>
      <p:sp>
        <p:nvSpPr>
          <p:cNvPr id="3" name="Footer Placeholder 2"/>
          <p:cNvSpPr>
            <a:spLocks noGrp="1"/>
          </p:cNvSpPr>
          <p:nvPr>
            <p:ph type="ftr" sz="quarter" idx="10"/>
          </p:nvPr>
        </p:nvSpPr>
        <p:spPr/>
        <p:txBody>
          <a:bodyPr/>
          <a:lstStyle/>
          <a:p>
            <a:r>
              <a:rPr lang="en-US"/>
              <a:t>Subtitle to go here</a:t>
            </a:r>
          </a:p>
        </p:txBody>
      </p:sp>
    </p:spTree>
    <p:extLst>
      <p:ext uri="{BB962C8B-B14F-4D97-AF65-F5344CB8AC3E}">
        <p14:creationId xmlns:p14="http://schemas.microsoft.com/office/powerpoint/2010/main" val="15181395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TO - 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0FBCA9-E53B-B24A-8864-8CE4781AEE00}"/>
              </a:ext>
            </a:extLst>
          </p:cNvPr>
          <p:cNvPicPr>
            <a:picLocks noChangeAspect="1"/>
          </p:cNvPicPr>
          <p:nvPr userDrawn="1"/>
        </p:nvPicPr>
        <p:blipFill rotWithShape="1">
          <a:blip r:embed="rId2"/>
          <a:srcRect l="1263" r="13760" b="1004"/>
          <a:stretch/>
        </p:blipFill>
        <p:spPr>
          <a:xfrm>
            <a:off x="6556573" y="0"/>
            <a:ext cx="5635427" cy="6861687"/>
          </a:xfrm>
          <a:prstGeom prst="rect">
            <a:avLst/>
          </a:prstGeom>
        </p:spPr>
      </p:pic>
      <p:sp>
        <p:nvSpPr>
          <p:cNvPr id="2" name="Title 1"/>
          <p:cNvSpPr>
            <a:spLocks noGrp="1"/>
          </p:cNvSpPr>
          <p:nvPr>
            <p:ph type="title" hasCustomPrompt="1"/>
          </p:nvPr>
        </p:nvSpPr>
        <p:spPr>
          <a:xfrm>
            <a:off x="816003" y="2851773"/>
            <a:ext cx="8639980" cy="1795363"/>
          </a:xfrm>
        </p:spPr>
        <p:txBody>
          <a:bodyPr anchor="t" anchorCtr="0"/>
          <a:lstStyle>
            <a:lvl1pPr algn="l">
              <a:lnSpc>
                <a:spcPts val="7000"/>
              </a:lnSpc>
              <a:defRPr sz="7000" b="1" cap="none">
                <a:solidFill>
                  <a:schemeClr val="bg2"/>
                </a:solidFill>
              </a:defRPr>
            </a:lvl1pPr>
          </a:lstStyle>
          <a:p>
            <a:r>
              <a:rPr lang="en-US"/>
              <a:t>Click to edit master title style</a:t>
            </a:r>
          </a:p>
        </p:txBody>
      </p:sp>
      <p:cxnSp>
        <p:nvCxnSpPr>
          <p:cNvPr id="11" name="Straight Connector 10"/>
          <p:cNvCxnSpPr>
            <a:cxnSpLocks/>
          </p:cNvCxnSpPr>
          <p:nvPr userDrawn="1"/>
        </p:nvCxnSpPr>
        <p:spPr>
          <a:xfrm>
            <a:off x="816003" y="5995939"/>
            <a:ext cx="6896762"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a:solidFill>
                  <a:schemeClr val="tx1"/>
                </a:solidFill>
              </a:rPr>
              <a:t>HFMA</a:t>
            </a:r>
          </a:p>
        </p:txBody>
      </p:sp>
    </p:spTree>
    <p:extLst>
      <p:ext uri="{BB962C8B-B14F-4D97-AF65-F5344CB8AC3E}">
        <p14:creationId xmlns:p14="http://schemas.microsoft.com/office/powerpoint/2010/main" val="770433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VTO - Section slide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2851773"/>
            <a:ext cx="8639980" cy="1795363"/>
          </a:xfrm>
        </p:spPr>
        <p:txBody>
          <a:bodyPr anchor="t" anchorCtr="0"/>
          <a:lstStyle>
            <a:lvl1pPr algn="l">
              <a:lnSpc>
                <a:spcPts val="7000"/>
              </a:lnSpc>
              <a:defRPr sz="7000" b="1" cap="none">
                <a:solidFill>
                  <a:schemeClr val="bg2"/>
                </a:solidFill>
              </a:defRPr>
            </a:lvl1pPr>
          </a:lstStyle>
          <a:p>
            <a:r>
              <a:rPr lang="en-US" dirty="0"/>
              <a:t>Click to edit master title style</a:t>
            </a:r>
          </a:p>
        </p:txBody>
      </p:sp>
      <p:cxnSp>
        <p:nvCxnSpPr>
          <p:cNvPr id="11" name="Straight Connector 10"/>
          <p:cNvCxnSpPr>
            <a:cxnSpLocks/>
          </p:cNvCxnSpPr>
          <p:nvPr userDrawn="1"/>
        </p:nvCxnSpPr>
        <p:spPr>
          <a:xfrm>
            <a:off x="816003" y="5995939"/>
            <a:ext cx="5813397" cy="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dirty="0">
                <a:solidFill>
                  <a:schemeClr val="tx1"/>
                </a:solidFill>
              </a:rPr>
              <a:t>Strength in numbers</a:t>
            </a:r>
          </a:p>
        </p:txBody>
      </p:sp>
      <p:sp>
        <p:nvSpPr>
          <p:cNvPr id="4" name="Rectangle 3">
            <a:extLst>
              <a:ext uri="{FF2B5EF4-FFF2-40B4-BE49-F238E27FC236}">
                <a16:creationId xmlns:a16="http://schemas.microsoft.com/office/drawing/2014/main" id="{855D28EA-EA5D-FB4D-8B06-7A52250A5B3E}"/>
              </a:ext>
            </a:extLst>
          </p:cNvPr>
          <p:cNvSpPr/>
          <p:nvPr userDrawn="1"/>
        </p:nvSpPr>
        <p:spPr>
          <a:xfrm>
            <a:off x="9016678" y="6377651"/>
            <a:ext cx="2222340" cy="480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243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1 Orange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765FEA-A046-EB42-810E-B7761650A91D}"/>
              </a:ext>
            </a:extLst>
          </p:cNvPr>
          <p:cNvSpPr/>
          <p:nvPr userDrawn="1"/>
        </p:nvSpPr>
        <p:spPr>
          <a:xfrm>
            <a:off x="3916" y="0"/>
            <a:ext cx="12192000" cy="6858000"/>
          </a:xfrm>
          <a:prstGeom prst="rect">
            <a:avLst/>
          </a:prstGeom>
          <a:gradFill flip="none" rotWithShape="0">
            <a:gsLst>
              <a:gs pos="100000">
                <a:schemeClr val="accent1"/>
              </a:gs>
              <a:gs pos="0">
                <a:schemeClr val="tx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Footer Placeholder 1"/>
          <p:cNvSpPr>
            <a:spLocks noGrp="1"/>
          </p:cNvSpPr>
          <p:nvPr>
            <p:ph type="ftr" sz="quarter" idx="10"/>
          </p:nvPr>
        </p:nvSpPr>
        <p:spPr/>
        <p:txBody>
          <a:bodyPr/>
          <a:lstStyle/>
          <a:p>
            <a:r>
              <a:rPr lang="en-US"/>
              <a:t>Subtitle to go here</a:t>
            </a:r>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a:p>
        </p:txBody>
      </p:sp>
      <p:sp>
        <p:nvSpPr>
          <p:cNvPr id="9" name="Title 5"/>
          <p:cNvSpPr>
            <a:spLocks noGrp="1"/>
          </p:cNvSpPr>
          <p:nvPr>
            <p:ph type="ctrTitle"/>
          </p:nvPr>
        </p:nvSpPr>
        <p:spPr>
          <a:xfrm>
            <a:off x="1045229" y="2284939"/>
            <a:ext cx="10363200" cy="923330"/>
          </a:xfrm>
        </p:spPr>
        <p:txBody>
          <a:bodyPr/>
          <a:lstStyle>
            <a:lvl1pPr>
              <a:defRPr>
                <a:solidFill>
                  <a:schemeClr val="bg2"/>
                </a:solidFill>
              </a:defRPr>
            </a:lvl1pPr>
          </a:lstStyle>
          <a:p>
            <a:endParaRPr lang="en-GB" sz="6000"/>
          </a:p>
        </p:txBody>
      </p:sp>
      <p:sp>
        <p:nvSpPr>
          <p:cNvPr id="11" name="Title 5"/>
          <p:cNvSpPr txBox="1">
            <a:spLocks/>
          </p:cNvSpPr>
          <p:nvPr userDrawn="1"/>
        </p:nvSpPr>
        <p:spPr>
          <a:xfrm>
            <a:off x="1045230" y="3791802"/>
            <a:ext cx="10247869" cy="250837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a:latin typeface="+mn-lt"/>
              </a:rPr>
              <a:t>About the HFMA</a:t>
            </a:r>
          </a:p>
          <a:p>
            <a:pPr>
              <a:spcAft>
                <a:spcPts val="600"/>
              </a:spcAft>
            </a:pPr>
            <a:r>
              <a:rPr lang="en-GB" sz="1000" b="0">
                <a:latin typeface="+mn-lt"/>
              </a:rPr>
              <a:t>The Healthcare Financial Management Association (HFMA) is the professional body for finance staff working in healthcare. For 70 years it has provided independent support and guidance to its members and the wider healthcare community.</a:t>
            </a:r>
          </a:p>
          <a:p>
            <a:pPr>
              <a:spcAft>
                <a:spcPts val="600"/>
              </a:spcAft>
            </a:pPr>
            <a:endParaRPr lang="en-GB" sz="1000" b="0">
              <a:latin typeface="+mn-lt"/>
            </a:endParaRPr>
          </a:p>
          <a:p>
            <a:pPr>
              <a:spcAft>
                <a:spcPts val="600"/>
              </a:spcAft>
            </a:pPr>
            <a:r>
              <a:rPr lang="en-GB" sz="1000" b="0">
                <a:latin typeface="+mn-lt"/>
              </a:rPr>
              <a:t>It is a charitable organisation that promotes the highest professional standards and innovation in financial management and governance across the UK health economy through its local and national networks. The association analyses and responds to national policy and aims to exert influence in shaping the healthcare agenda. It also works with other organisations with shared aims in order to promote financial management and governance approaches that really are ‘fit for purpose’ and effective.</a:t>
            </a:r>
          </a:p>
          <a:p>
            <a:pPr>
              <a:spcAft>
                <a:spcPts val="600"/>
              </a:spcAft>
            </a:pPr>
            <a:endParaRPr lang="en-GB" sz="1000" b="0">
              <a:latin typeface="+mn-lt"/>
            </a:endParaRPr>
          </a:p>
          <a:p>
            <a:pPr>
              <a:spcAft>
                <a:spcPts val="600"/>
              </a:spcAft>
            </a:pPr>
            <a:r>
              <a:rPr lang="en-GB" sz="1000" b="0">
                <a:latin typeface="+mn-lt"/>
              </a:rPr>
              <a:t>The HFMA is the biggest provider of healthcare finance and business education and training in the UK. It offers a range of qualifications in healthcare business and finance at undergraduate and postgraduate level and can provide a route to an MBA in healthcare finance. The association is also an accredited provider of continuing professional development, delivered through a range of events, e-learning and training. In 2019 the HFMA was approved as a main training provider on the Register of Apprenticeship Training Providers and will be offering and developing a range of apprenticeships aimed at healthcare staff from 2020.</a:t>
            </a:r>
          </a:p>
          <a:p>
            <a:pPr>
              <a:spcAft>
                <a:spcPts val="600"/>
              </a:spcAft>
            </a:pPr>
            <a:r>
              <a:rPr lang="en-GB" sz="1800" err="1">
                <a:latin typeface="+mn-lt"/>
              </a:rPr>
              <a:t>www.hfma.org.uk</a:t>
            </a:r>
            <a:endParaRPr lang="en-GB" sz="1800">
              <a:latin typeface="+mn-lt"/>
            </a:endParaRPr>
          </a:p>
        </p:txBody>
      </p:sp>
      <p:pic>
        <p:nvPicPr>
          <p:cNvPr id="13" name="Picture 12">
            <a:extLst>
              <a:ext uri="{FF2B5EF4-FFF2-40B4-BE49-F238E27FC236}">
                <a16:creationId xmlns:a16="http://schemas.microsoft.com/office/drawing/2014/main" id="{444C7D64-8F47-E64C-835F-90AC1C558CF8}"/>
              </a:ext>
            </a:extLst>
          </p:cNvPr>
          <p:cNvPicPr>
            <a:picLocks noChangeAspect="1"/>
          </p:cNvPicPr>
          <p:nvPr userDrawn="1"/>
        </p:nvPicPr>
        <p:blipFill>
          <a:blip r:embed="rId2"/>
          <a:srcRect/>
          <a:stretch/>
        </p:blipFill>
        <p:spPr>
          <a:xfrm>
            <a:off x="9902079" y="635121"/>
            <a:ext cx="1708643" cy="1266605"/>
          </a:xfrm>
          <a:prstGeom prst="rect">
            <a:avLst/>
          </a:prstGeom>
        </p:spPr>
      </p:pic>
    </p:spTree>
    <p:extLst>
      <p:ext uri="{BB962C8B-B14F-4D97-AF65-F5344CB8AC3E}">
        <p14:creationId xmlns:p14="http://schemas.microsoft.com/office/powerpoint/2010/main" val="1146969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1 Orange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a:t>Click to edit master title style</a:t>
            </a:r>
          </a:p>
        </p:txBody>
      </p: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endParaRPr lang="en-US"/>
          </a:p>
        </p:txBody>
      </p:sp>
    </p:spTree>
    <p:extLst>
      <p:ext uri="{BB962C8B-B14F-4D97-AF65-F5344CB8AC3E}">
        <p14:creationId xmlns:p14="http://schemas.microsoft.com/office/powerpoint/2010/main" val="2491782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 no identifier">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3128"/>
            <a:ext cx="5604933" cy="4715999"/>
          </a:xfrm>
        </p:spPr>
        <p:txBody>
          <a:bodyPr/>
          <a:lstStyle>
            <a:lvl1pPr marL="0" indent="0">
              <a:buNone/>
              <a:defRPr/>
            </a:lvl1pPr>
          </a:lstStyle>
          <a:p>
            <a:endParaRPr lang="en-US"/>
          </a:p>
        </p:txBody>
      </p:sp>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7B2DAB9D-D45B-4C0D-9D0F-FD20B9581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6617665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62800">
              <a:buFont typeface="Arial" panose="020B0604020202020204" pitchFamily="34" charset="0"/>
              <a:buChar char="•"/>
              <a:defRPr/>
            </a:lvl1pPr>
            <a:lvl2pPr marL="504000" indent="-216000">
              <a:buFont typeface="Arial" panose="020B0604020202020204" pitchFamily="34" charset="0"/>
              <a:buChar char="•"/>
              <a:defRPr/>
            </a:lvl2pPr>
            <a:lvl3pPr marL="720000" indent="-216000">
              <a:buFont typeface="Arial" panose="020B0604020202020204" pitchFamily="34" charset="0"/>
              <a:buChar char="•"/>
              <a:defRPr/>
            </a:lvl3pPr>
            <a:lvl4pPr marL="936000" indent="-216000">
              <a:buFont typeface="Arial" panose="020B0604020202020204" pitchFamily="34" charset="0"/>
              <a:buChar char="•"/>
              <a:defRPr/>
            </a:lvl4pPr>
            <a:lvl5pPr marL="1152000" indent="-216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0"/>
          </p:nvPr>
        </p:nvSpPr>
        <p:spPr/>
        <p:txBody>
          <a:bodyPr/>
          <a:lstStyle/>
          <a:p>
            <a:r>
              <a:rPr lang="en-US"/>
              <a:t>Subtitle to go here</a:t>
            </a:r>
            <a:endParaRPr lang="en-US" dirty="0"/>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Tree>
    <p:extLst>
      <p:ext uri="{BB962C8B-B14F-4D97-AF65-F5344CB8AC3E}">
        <p14:creationId xmlns:p14="http://schemas.microsoft.com/office/powerpoint/2010/main" val="19270651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 HFM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628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a:p>
        </p:txBody>
      </p:sp>
      <p:sp>
        <p:nvSpPr>
          <p:cNvPr id="6" name="TextBox 5"/>
          <p:cNvSpPr txBox="1"/>
          <p:nvPr userDrawn="1"/>
        </p:nvSpPr>
        <p:spPr>
          <a:xfrm>
            <a:off x="816004" y="6172586"/>
            <a:ext cx="2880000" cy="288000"/>
          </a:xfrm>
          <a:prstGeom prst="rect">
            <a:avLst/>
          </a:prstGeom>
          <a:solidFill>
            <a:schemeClr val="bg1"/>
          </a:solidFill>
        </p:spPr>
        <p:txBody>
          <a:bodyPr wrap="square" lIns="0" tIns="0" rIns="0" bIns="0" rtlCol="0" anchor="ctr" anchorCtr="0">
            <a:noAutofit/>
          </a:bodyPr>
          <a:lstStyle/>
          <a:p>
            <a:pPr algn="l"/>
            <a:r>
              <a:rPr lang="en-US" sz="900" b="1" dirty="0">
                <a:solidFill>
                  <a:schemeClr val="tx2"/>
                </a:solidFill>
              </a:rPr>
              <a:t>HFMA</a:t>
            </a:r>
          </a:p>
        </p:txBody>
      </p:sp>
      <p:sp>
        <p:nvSpPr>
          <p:cNvPr id="2" name="Footer Placeholder 1"/>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396929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6EDE-BCD1-48E5-AD9B-F2A7EE5AC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0E1ED-16BF-4420-8AF5-6C2CB7C49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432402-129D-4E17-B80F-8D1D90312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A2924-DC07-4CEC-87AA-79B52201E15A}"/>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6" name="Footer Placeholder 5">
            <a:extLst>
              <a:ext uri="{FF2B5EF4-FFF2-40B4-BE49-F238E27FC236}">
                <a16:creationId xmlns:a16="http://schemas.microsoft.com/office/drawing/2014/main" id="{2A15124A-A912-4BBA-8303-B744EC3B8B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4F839E-68D4-427B-B7E3-53C072B1C4BB}"/>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7475876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6005" y="1754910"/>
            <a:ext cx="5183995" cy="41039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2004" y="1754913"/>
            <a:ext cx="5183995" cy="410399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Subtitle to go here</a:t>
            </a:r>
            <a:endParaRPr lang="en-US" dirty="0"/>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dirty="0"/>
          </a:p>
        </p:txBody>
      </p:sp>
    </p:spTree>
    <p:extLst>
      <p:ext uri="{BB962C8B-B14F-4D97-AF65-F5344CB8AC3E}">
        <p14:creationId xmlns:p14="http://schemas.microsoft.com/office/powerpoint/2010/main" val="1043683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 HFMA">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6005" y="1754910"/>
            <a:ext cx="5183995" cy="41039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4" y="1754913"/>
            <a:ext cx="5183995" cy="410399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dirty="0"/>
          </a:p>
        </p:txBody>
      </p:sp>
      <p:sp>
        <p:nvSpPr>
          <p:cNvPr id="7" name="TextBox 6"/>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dirty="0">
                <a:solidFill>
                  <a:schemeClr val="tx2"/>
                </a:solidFill>
              </a:rPr>
              <a:t>HFMA</a:t>
            </a:r>
          </a:p>
        </p:txBody>
      </p:sp>
      <p:sp>
        <p:nvSpPr>
          <p:cNvPr id="5" name="Footer Placeholder 4"/>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25960378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6005"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Subtitle to go here</a:t>
            </a:r>
            <a:endParaRPr lang="en-US" dirty="0"/>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dirty="0"/>
          </a:p>
        </p:txBody>
      </p:sp>
      <p:sp>
        <p:nvSpPr>
          <p:cNvPr id="7" name="Content Placeholder 2"/>
          <p:cNvSpPr>
            <a:spLocks noGrp="1"/>
          </p:cNvSpPr>
          <p:nvPr>
            <p:ph sz="half" idx="12"/>
          </p:nvPr>
        </p:nvSpPr>
        <p:spPr>
          <a:xfrm>
            <a:off x="816005" y="1754911"/>
            <a:ext cx="5183995" cy="251998"/>
          </a:xfrm>
        </p:spPr>
        <p:txBody>
          <a:bodyPr/>
          <a:lstStyle>
            <a:lvl1pPr marL="0" indent="0">
              <a:buNone/>
              <a:defRPr sz="1400" b="1">
                <a:solidFill>
                  <a:schemeClr val="bg2"/>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2"/>
          <p:cNvSpPr>
            <a:spLocks noGrp="1"/>
          </p:cNvSpPr>
          <p:nvPr>
            <p:ph sz="half" idx="13"/>
          </p:nvPr>
        </p:nvSpPr>
        <p:spPr>
          <a:xfrm>
            <a:off x="6192004"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192004" y="1754911"/>
            <a:ext cx="5183995" cy="251998"/>
          </a:xfrm>
        </p:spPr>
        <p:txBody>
          <a:bodyPr/>
          <a:lstStyle>
            <a:lvl1pPr marL="0" indent="0">
              <a:buNone/>
              <a:defRPr sz="1400" b="1">
                <a:solidFill>
                  <a:srgbClr val="595857"/>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011020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comparison - HFMA">
    <p:spTree>
      <p:nvGrpSpPr>
        <p:cNvPr id="1" name=""/>
        <p:cNvGrpSpPr/>
        <p:nvPr/>
      </p:nvGrpSpPr>
      <p:grpSpPr>
        <a:xfrm>
          <a:off x="0" y="0"/>
          <a:ext cx="0" cy="0"/>
          <a:chOff x="0" y="0"/>
          <a:chExt cx="0" cy="0"/>
        </a:xfrm>
      </p:grpSpPr>
      <p:sp>
        <p:nvSpPr>
          <p:cNvPr id="2" name="Title 1"/>
          <p:cNvSpPr>
            <a:spLocks noGrp="1"/>
          </p:cNvSpPr>
          <p:nvPr>
            <p:ph type="title"/>
          </p:nvPr>
        </p:nvSpPr>
        <p:spPr>
          <a:xfrm>
            <a:off x="816004" y="853912"/>
            <a:ext cx="10559995" cy="5386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6005"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1"/>
          </p:nvPr>
        </p:nvSpPr>
        <p:spPr/>
        <p:txBody>
          <a:bodyPr/>
          <a:lstStyle/>
          <a:p>
            <a:fld id="{9133D5B8-6419-7E4E-B490-0DDAD13A1115}" type="slidenum">
              <a:rPr lang="en-US" smtClean="0"/>
              <a:pPr/>
              <a:t>‹#›</a:t>
            </a:fld>
            <a:endParaRPr lang="en-US" dirty="0"/>
          </a:p>
        </p:txBody>
      </p:sp>
      <p:sp>
        <p:nvSpPr>
          <p:cNvPr id="7" name="Content Placeholder 2"/>
          <p:cNvSpPr>
            <a:spLocks noGrp="1"/>
          </p:cNvSpPr>
          <p:nvPr>
            <p:ph sz="half" idx="12"/>
          </p:nvPr>
        </p:nvSpPr>
        <p:spPr>
          <a:xfrm>
            <a:off x="816005" y="1754911"/>
            <a:ext cx="5183995" cy="251998"/>
          </a:xfrm>
        </p:spPr>
        <p:txBody>
          <a:bodyPr/>
          <a:lstStyle>
            <a:lvl1pPr marL="0" indent="0">
              <a:buNone/>
              <a:defRPr sz="1400" b="1">
                <a:solidFill>
                  <a:schemeClr val="bg2"/>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2"/>
          <p:cNvSpPr>
            <a:spLocks noGrp="1"/>
          </p:cNvSpPr>
          <p:nvPr>
            <p:ph sz="half" idx="13"/>
          </p:nvPr>
        </p:nvSpPr>
        <p:spPr>
          <a:xfrm>
            <a:off x="6192004" y="2114917"/>
            <a:ext cx="5183995" cy="3743992"/>
          </a:xfrm>
        </p:spPr>
        <p:txBody>
          <a:bodyPr/>
          <a:lstStyle>
            <a:lvl1pPr indent="-262800">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192004" y="1754911"/>
            <a:ext cx="5183995" cy="251998"/>
          </a:xfrm>
        </p:spPr>
        <p:txBody>
          <a:bodyPr/>
          <a:lstStyle>
            <a:lvl1pPr marL="0" indent="0">
              <a:buNone/>
              <a:defRPr sz="1400" b="1">
                <a:solidFill>
                  <a:srgbClr val="595857"/>
                </a:solidFill>
              </a:defRPr>
            </a:lvl1pPr>
            <a:lvl2pPr marL="216000" indent="0">
              <a:buNone/>
              <a:defRPr sz="1400"/>
            </a:lvl2pPr>
            <a:lvl3pPr marL="432000" indent="0">
              <a:buNone/>
              <a:defRPr sz="1400"/>
            </a:lvl3pPr>
            <a:lvl4pPr marL="648000" indent="0">
              <a:buNone/>
              <a:defRPr sz="1400"/>
            </a:lvl4pPr>
            <a:lvl5pPr marL="864000" indent="0">
              <a:buNone/>
              <a:defRPr sz="1400"/>
            </a:lvl5pPr>
            <a:lvl6pPr>
              <a:defRPr sz="1800"/>
            </a:lvl6pPr>
            <a:lvl7pPr>
              <a:defRPr sz="1800"/>
            </a:lvl7pPr>
            <a:lvl8pPr>
              <a:defRPr sz="1800"/>
            </a:lvl8pPr>
            <a:lvl9pPr>
              <a:defRPr sz="1800"/>
            </a:lvl9pPr>
          </a:lstStyle>
          <a:p>
            <a:pPr lvl="0"/>
            <a:r>
              <a:rPr lang="en-US"/>
              <a:t>Click to edit Master text styles</a:t>
            </a:r>
          </a:p>
        </p:txBody>
      </p:sp>
      <p:sp>
        <p:nvSpPr>
          <p:cNvPr id="10" name="TextBox 9"/>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dirty="0">
                <a:solidFill>
                  <a:schemeClr val="tx2"/>
                </a:solidFill>
              </a:rPr>
              <a:t>HFMA</a:t>
            </a:r>
          </a:p>
        </p:txBody>
      </p:sp>
      <p:sp>
        <p:nvSpPr>
          <p:cNvPr id="5" name="Footer Placeholder 4"/>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34719741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Subtitle to go here</a:t>
            </a:r>
            <a:endParaRPr lang="en-US" dirty="0"/>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dirty="0"/>
          </a:p>
        </p:txBody>
      </p:sp>
    </p:spTree>
    <p:extLst>
      <p:ext uri="{BB962C8B-B14F-4D97-AF65-F5344CB8AC3E}">
        <p14:creationId xmlns:p14="http://schemas.microsoft.com/office/powerpoint/2010/main" val="4268153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 HF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9133D5B8-6419-7E4E-B490-0DDAD13A1115}" type="slidenum">
              <a:rPr lang="en-US" smtClean="0"/>
              <a:pPr/>
              <a:t>‹#›</a:t>
            </a:fld>
            <a:endParaRPr lang="en-US" dirty="0"/>
          </a:p>
        </p:txBody>
      </p:sp>
      <p:sp>
        <p:nvSpPr>
          <p:cNvPr id="5" name="TextBox 4"/>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dirty="0">
                <a:solidFill>
                  <a:schemeClr val="tx2"/>
                </a:solidFill>
              </a:rPr>
              <a:t>HFMA</a:t>
            </a:r>
          </a:p>
        </p:txBody>
      </p:sp>
      <p:sp>
        <p:nvSpPr>
          <p:cNvPr id="3" name="Footer Placeholder 2"/>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767714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endParaRPr lang="en-US" dirty="0"/>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dirty="0"/>
          </a:p>
        </p:txBody>
      </p:sp>
    </p:spTree>
    <p:extLst>
      <p:ext uri="{BB962C8B-B14F-4D97-AF65-F5344CB8AC3E}">
        <p14:creationId xmlns:p14="http://schemas.microsoft.com/office/powerpoint/2010/main" val="9160209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 HFMA">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dirty="0"/>
          </a:p>
        </p:txBody>
      </p:sp>
      <p:sp>
        <p:nvSpPr>
          <p:cNvPr id="4" name="TextBox 3"/>
          <p:cNvSpPr txBox="1"/>
          <p:nvPr userDrawn="1"/>
        </p:nvSpPr>
        <p:spPr>
          <a:xfrm>
            <a:off x="816003" y="6172586"/>
            <a:ext cx="2880000" cy="288000"/>
          </a:xfrm>
          <a:prstGeom prst="rect">
            <a:avLst/>
          </a:prstGeom>
          <a:solidFill>
            <a:schemeClr val="bg1"/>
          </a:solidFill>
        </p:spPr>
        <p:txBody>
          <a:bodyPr wrap="square" lIns="0" tIns="0" rIns="0" bIns="0" rtlCol="0" anchor="ctr" anchorCtr="0">
            <a:noAutofit/>
          </a:bodyPr>
          <a:lstStyle/>
          <a:p>
            <a:pPr algn="l"/>
            <a:r>
              <a:rPr lang="en-US" sz="900" b="1" dirty="0">
                <a:solidFill>
                  <a:schemeClr val="tx2"/>
                </a:solidFill>
              </a:rPr>
              <a:t>HFMA</a:t>
            </a:r>
          </a:p>
        </p:txBody>
      </p:sp>
      <p:sp>
        <p:nvSpPr>
          <p:cNvPr id="2" name="Footer Placeholder 1"/>
          <p:cNvSpPr>
            <a:spLocks noGrp="1"/>
          </p:cNvSpPr>
          <p:nvPr>
            <p:ph type="ftr" sz="quarter" idx="10"/>
          </p:nvPr>
        </p:nvSpPr>
        <p:spPr/>
        <p:txBody>
          <a:bodyPr/>
          <a:lstStyle/>
          <a:p>
            <a:r>
              <a:rPr lang="en-US" dirty="0"/>
              <a:t>Subtitle to go here</a:t>
            </a:r>
          </a:p>
        </p:txBody>
      </p:sp>
    </p:spTree>
    <p:extLst>
      <p:ext uri="{BB962C8B-B14F-4D97-AF65-F5344CB8AC3E}">
        <p14:creationId xmlns:p14="http://schemas.microsoft.com/office/powerpoint/2010/main" val="18755547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2"/>
                </a:solidFill>
              </a:defRPr>
            </a:lvl1pPr>
          </a:lstStyle>
          <a:p>
            <a:r>
              <a:rPr lang="en-US" dirty="0"/>
              <a:t>Click to edit master title style</a:t>
            </a:r>
          </a:p>
        </p:txBody>
      </p: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003" y="6196917"/>
            <a:ext cx="336000" cy="252000"/>
          </a:xfrm>
          <a:prstGeom prst="rect">
            <a:avLst/>
          </a:prstGeom>
        </p:spPr>
      </p:pic>
      <p:sp>
        <p:nvSpPr>
          <p:cNvPr id="17"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FFFFFF"/>
                </a:solidFill>
              </a:rPr>
              <a:t>HFMA identifier</a:t>
            </a:r>
          </a:p>
        </p:txBody>
      </p:sp>
      <p:sp>
        <p:nvSpPr>
          <p:cNvPr id="3" name="Footer Placeholder 2"/>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7681328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61842"/>
            <a:ext cx="10363200" cy="538609"/>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8F6E74F-B417-4133-A36F-BC3B6758FEA9}" type="datetimeFigureOut">
              <a:rPr kumimoji="0" lang="en-GB" sz="1800" b="0" i="0" u="none" strike="noStrike" kern="1200" cap="none" spc="0" normalizeH="0" baseline="0" noProof="0" smtClean="0">
                <a:ln>
                  <a:noFill/>
                </a:ln>
                <a:solidFill>
                  <a:srgbClr val="595857"/>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27/11/2023</a:t>
            </a:fld>
            <a:endParaRPr kumimoji="0" lang="en-GB" sz="1800" b="0" i="0" u="none" strike="noStrike" kern="1200" cap="none" spc="0" normalizeH="0" baseline="0" noProof="0">
              <a:ln>
                <a:noFill/>
              </a:ln>
              <a:solidFill>
                <a:srgbClr val="595857"/>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595857"/>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C15C66-D1A8-4AFC-9F25-1BCEA25EA854}" type="slidenum">
              <a:rPr kumimoji="0" lang="en-GB" sz="900" b="1" i="0" u="none" strike="noStrike" kern="1200" cap="none" spc="0" normalizeH="0" baseline="0" noProof="0" smtClean="0">
                <a:ln>
                  <a:noFill/>
                </a:ln>
                <a:solidFill>
                  <a:srgbClr val="595857"/>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400644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C682-7AE0-437E-8F6F-5F17CC45D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C9E5E0-28D4-4CCE-A445-E847492F7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F5790F-6BF4-45B4-BD2B-C4036EAAF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95D3C-68D5-45F6-9E2B-F2533F6D2302}"/>
              </a:ext>
            </a:extLst>
          </p:cNvPr>
          <p:cNvSpPr>
            <a:spLocks noGrp="1"/>
          </p:cNvSpPr>
          <p:nvPr>
            <p:ph type="dt" sz="half" idx="10"/>
          </p:nvPr>
        </p:nvSpPr>
        <p:spPr/>
        <p:txBody>
          <a:bodyPr/>
          <a:lstStyle/>
          <a:p>
            <a:fld id="{DFA4B2A0-36D6-4BDA-9BDA-56DAFB224A41}" type="datetimeFigureOut">
              <a:rPr lang="en-GB" smtClean="0"/>
              <a:t>27/11/2023</a:t>
            </a:fld>
            <a:endParaRPr lang="en-GB"/>
          </a:p>
        </p:txBody>
      </p:sp>
      <p:sp>
        <p:nvSpPr>
          <p:cNvPr id="6" name="Footer Placeholder 5">
            <a:extLst>
              <a:ext uri="{FF2B5EF4-FFF2-40B4-BE49-F238E27FC236}">
                <a16:creationId xmlns:a16="http://schemas.microsoft.com/office/drawing/2014/main" id="{6EE5C8E9-6F1E-47BF-8933-FB5DD20386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10DFB-C94A-45F7-A4EE-9C4DD542A15E}"/>
              </a:ext>
            </a:extLst>
          </p:cNvPr>
          <p:cNvSpPr>
            <a:spLocks noGrp="1"/>
          </p:cNvSpPr>
          <p:nvPr>
            <p:ph type="sldNum" sz="quarter" idx="12"/>
          </p:nvPr>
        </p:nvSpPr>
        <p:spPr/>
        <p:txBody>
          <a:bodyPr/>
          <a:lstStyle/>
          <a:p>
            <a:fld id="{6C7BCDA8-4FFC-4CAB-BB9E-9A5C358E62DB}" type="slidenum">
              <a:rPr lang="en-GB" smtClean="0"/>
              <a:t>‹#›</a:t>
            </a:fld>
            <a:endParaRPr lang="en-GB"/>
          </a:p>
        </p:txBody>
      </p:sp>
    </p:spTree>
    <p:extLst>
      <p:ext uri="{BB962C8B-B14F-4D97-AF65-F5344CB8AC3E}">
        <p14:creationId xmlns:p14="http://schemas.microsoft.com/office/powerpoint/2010/main" val="170189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image" Target="../media/image8.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0.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3.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image" Target="../media/image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image" Target="../media/image8.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image" Target="../media/image8.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6.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image" Target="../media/image8.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7.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image" Target="../media/image8.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image" Target="../media/image8.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9.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2497F-DC43-41A6-A344-B9A94E2F9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04C3E-9FAC-45C4-B96B-ACB4AFC99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70CB-1E09-4142-8008-C109A13C1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4B2A0-36D6-4BDA-9BDA-56DAFB224A41}" type="datetimeFigureOut">
              <a:rPr lang="en-GB" smtClean="0"/>
              <a:t>27/11/2023</a:t>
            </a:fld>
            <a:endParaRPr lang="en-GB"/>
          </a:p>
        </p:txBody>
      </p:sp>
      <p:sp>
        <p:nvSpPr>
          <p:cNvPr id="5" name="Footer Placeholder 4">
            <a:extLst>
              <a:ext uri="{FF2B5EF4-FFF2-40B4-BE49-F238E27FC236}">
                <a16:creationId xmlns:a16="http://schemas.microsoft.com/office/drawing/2014/main" id="{0577B341-6A36-477D-BCFB-84C253E15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2DA763-FA4F-448A-ABFB-8B3E4259C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BCDA8-4FFC-4CAB-BB9E-9A5C358E62DB}" type="slidenum">
              <a:rPr lang="en-GB" smtClean="0"/>
              <a:t>‹#›</a:t>
            </a:fld>
            <a:endParaRPr lang="en-GB"/>
          </a:p>
        </p:txBody>
      </p:sp>
    </p:spTree>
    <p:extLst>
      <p:ext uri="{BB962C8B-B14F-4D97-AF65-F5344CB8AC3E}">
        <p14:creationId xmlns:p14="http://schemas.microsoft.com/office/powerpoint/2010/main" val="412145437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chemeClr val="accent6"/>
              </a:gs>
              <a:gs pos="0">
                <a:schemeClr val="accent4"/>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816003" y="5995939"/>
            <a:ext cx="10559995"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3"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601346115"/>
      </p:ext>
    </p:extLst>
  </p:cSld>
  <p:clrMap bg1="lt1" tx1="dk1" bg2="lt2" tx2="dk2" accent1="accent1" accent2="accent2" accent3="accent3" accent4="accent4" accent5="accent5" accent6="accent6" hlink="hlink" folHlink="folHlink"/>
  <p:sldLayoutIdLst>
    <p:sldLayoutId id="2147483820" r:id="rId1"/>
    <p:sldLayoutId id="2147483895" r:id="rId2"/>
    <p:sldLayoutId id="2147483829" r:id="rId3"/>
    <p:sldLayoutId id="2147483877" r:id="rId4"/>
    <p:sldLayoutId id="2147483903" r:id="rId5"/>
  </p:sldLayoutIdLst>
  <p:hf hdr="0" dt="0"/>
  <p:txStyles>
    <p:titleStyle>
      <a:lvl1pPr algn="l" defTabSz="457200" rtl="0" eaLnBrk="1" latinLnBrk="0" hangingPunct="1">
        <a:spcBef>
          <a:spcPct val="0"/>
        </a:spcBef>
        <a:buNone/>
        <a:defRPr sz="3500" b="1" i="0" kern="1200">
          <a:solidFill>
            <a:schemeClr val="bg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chemeClr val="bg1"/>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1"/>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7344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tx1"/>
                </a:solidFill>
              </a:defRPr>
            </a:lvl1pPr>
          </a:lstStyle>
          <a:p>
            <a:fld id="{9133D5B8-6419-7E4E-B490-0DDAD13A1115}" type="slidenum">
              <a:rPr lang="en-US" smtClean="0"/>
              <a:pPr/>
              <a:t>‹#›</a:t>
            </a:fld>
            <a:endParaRPr lang="en-US"/>
          </a:p>
        </p:txBody>
      </p:sp>
      <p:cxnSp>
        <p:nvCxnSpPr>
          <p:cNvPr id="15" name="Straight Connector 14"/>
          <p:cNvCxnSpPr/>
          <p:nvPr/>
        </p:nvCxnSpPr>
        <p:spPr>
          <a:xfrm>
            <a:off x="816003" y="5995939"/>
            <a:ext cx="10559995" cy="0"/>
          </a:xfrm>
          <a:prstGeom prst="line">
            <a:avLst/>
          </a:prstGeom>
          <a:ln w="3175" cmpd="sng">
            <a:solidFill>
              <a:srgbClr val="51832B"/>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chemeClr val="tx1"/>
                </a:solidFill>
              </a:defRPr>
            </a:lvl1pPr>
          </a:lstStyle>
          <a:p>
            <a:r>
              <a:rPr lang="en-US"/>
              <a:t>Subtitle to go here</a:t>
            </a:r>
          </a:p>
        </p:txBody>
      </p:sp>
    </p:spTree>
    <p:extLst>
      <p:ext uri="{BB962C8B-B14F-4D97-AF65-F5344CB8AC3E}">
        <p14:creationId xmlns:p14="http://schemas.microsoft.com/office/powerpoint/2010/main" val="7750921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dt="0"/>
  <p:txStyles>
    <p:titleStyle>
      <a:lvl1pPr algn="l" defTabSz="457200" rtl="0" eaLnBrk="1" latinLnBrk="0" hangingPunct="1">
        <a:spcBef>
          <a:spcPct val="0"/>
        </a:spcBef>
        <a:buNone/>
        <a:defRPr sz="3500" b="1" i="0" kern="1200">
          <a:solidFill>
            <a:schemeClr val="bg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10"/>
        </a:buBlip>
        <a:defRPr sz="1400" kern="1200">
          <a:solidFill>
            <a:schemeClr val="tx1"/>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tx1"/>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tx1"/>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tx1"/>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pic>
        <p:nvPicPr>
          <p:cNvPr id="13" name="Picture 12"/>
          <p:cNvPicPr>
            <a:picLocks noChangeAspect="1"/>
          </p:cNvPicPr>
          <p:nvPr/>
        </p:nvPicPr>
        <p:blipFill>
          <a:blip r:embed="rId4"/>
          <a:srcRect/>
          <a:stretch/>
        </p:blipFill>
        <p:spPr>
          <a:xfrm>
            <a:off x="841724" y="6196917"/>
            <a:ext cx="210857" cy="252000"/>
          </a:xfrm>
          <a:prstGeom prst="rect">
            <a:avLst/>
          </a:prstGeom>
        </p:spPr>
      </p:pic>
      <p:sp>
        <p:nvSpPr>
          <p:cNvPr id="14"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cxnSp>
        <p:nvCxnSpPr>
          <p:cNvPr id="15" name="Straight Connector 14"/>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1335506413"/>
      </p:ext>
    </p:extLst>
  </p:cSld>
  <p:clrMap bg1="lt1" tx1="dk1" bg2="lt2" tx2="dk2" accent1="accent1" accent2="accent2" accent3="accent3" accent4="accent4" accent5="accent5" accent6="accent6" hlink="hlink" folHlink="folHlink"/>
  <p:sldLayoutIdLst>
    <p:sldLayoutId id="2147483946" r:id="rId1"/>
    <p:sldLayoutId id="2147483947" r:id="rId2"/>
  </p:sldLayoutIdLst>
  <p:hf hdr="0" dt="0"/>
  <p:txStyles>
    <p:titleStyle>
      <a:lvl1pPr algn="l" defTabSz="457200" rtl="0" eaLnBrk="1" latinLnBrk="0" hangingPunct="1">
        <a:spcBef>
          <a:spcPct val="0"/>
        </a:spcBef>
        <a:buNone/>
        <a:defRPr sz="3500" b="1" i="0" kern="1200">
          <a:solidFill>
            <a:schemeClr val="bg1"/>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chemeClr val="bg1"/>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chemeClr val="bg1"/>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chemeClr val="bg2"/>
                </a:solidFill>
              </a:defRPr>
            </a:lvl1pPr>
          </a:lstStyle>
          <a:p>
            <a:r>
              <a:rPr lang="en-US"/>
              <a:t>Subtitle to go here</a:t>
            </a:r>
            <a:endParaRPr lang="en-US" dirty="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a:xfrm>
            <a:off x="816004" y="5995939"/>
            <a:ext cx="10559995" cy="0"/>
          </a:xfrm>
          <a:prstGeom prst="line">
            <a:avLst/>
          </a:prstGeom>
          <a:ln w="317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2"/>
                </a:solidFill>
              </a:defRPr>
            </a:lvl1pPr>
          </a:lstStyle>
          <a:p>
            <a:fld id="{9133D5B8-6419-7E4E-B490-0DDAD13A1115}" type="slidenum">
              <a:rPr lang="en-US" smtClean="0"/>
              <a:pPr/>
              <a:t>‹#›</a:t>
            </a:fld>
            <a:endParaRPr lang="en-US" dirty="0"/>
          </a:p>
        </p:txBody>
      </p:sp>
    </p:spTree>
    <p:extLst>
      <p:ext uri="{BB962C8B-B14F-4D97-AF65-F5344CB8AC3E}">
        <p14:creationId xmlns:p14="http://schemas.microsoft.com/office/powerpoint/2010/main" val="377562181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dt="0"/>
  <p:txStyles>
    <p:titleStyle>
      <a:lvl1pPr algn="l" defTabSz="457200" rtl="0" eaLnBrk="1" latinLnBrk="0" hangingPunct="1">
        <a:spcBef>
          <a:spcPct val="0"/>
        </a:spcBef>
        <a:buNone/>
        <a:defRPr sz="3500" b="1" i="0" kern="1200">
          <a:solidFill>
            <a:schemeClr val="tx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GB"/>
              <a:t>Click to edit Master title style</a:t>
            </a:r>
            <a:endParaRPr lang="en-US"/>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bg2"/>
                </a:solidFill>
              </a:defRPr>
            </a:lvl1pPr>
          </a:lstStyle>
          <a:p>
            <a:fld id="{9133D5B8-6419-7E4E-B490-0DDAD13A1115}" type="slidenum">
              <a:rPr lang="en-US" smtClean="0"/>
              <a:pPr/>
              <a:t>‹#›</a:t>
            </a:fld>
            <a:endParaRPr lang="en-US"/>
          </a:p>
        </p:txBody>
      </p:sp>
    </p:spTree>
    <p:extLst>
      <p:ext uri="{BB962C8B-B14F-4D97-AF65-F5344CB8AC3E}">
        <p14:creationId xmlns:p14="http://schemas.microsoft.com/office/powerpoint/2010/main" val="3230258520"/>
      </p:ext>
    </p:extLst>
  </p:cSld>
  <p:clrMap bg1="lt1" tx1="dk1" bg2="lt2" tx2="dk2" accent1="accent1" accent2="accent2" accent3="accent3" accent4="accent4" accent5="accent5" accent6="accent6" hlink="hlink" folHlink="folHlink"/>
  <p:sldLayoutIdLst>
    <p:sldLayoutId id="2147483658" r:id="rId1"/>
    <p:sldLayoutId id="2147483834" r:id="rId2"/>
    <p:sldLayoutId id="2147483660" r:id="rId3"/>
    <p:sldLayoutId id="2147483836" r:id="rId4"/>
    <p:sldLayoutId id="2147483675" r:id="rId5"/>
    <p:sldLayoutId id="2147483837" r:id="rId6"/>
    <p:sldLayoutId id="2147483661" r:id="rId7"/>
    <p:sldLayoutId id="2147483838" r:id="rId8"/>
    <p:sldLayoutId id="2147483662" r:id="rId9"/>
    <p:sldLayoutId id="2147483839" r:id="rId10"/>
    <p:sldLayoutId id="2147483904" r:id="rId11"/>
  </p:sldLayoutIdLst>
  <p:hf hdr="0" dt="0"/>
  <p:txStyles>
    <p:titleStyle>
      <a:lvl1pPr algn="l" defTabSz="457200" rtl="0" eaLnBrk="1" latinLnBrk="0" hangingPunct="1">
        <a:spcBef>
          <a:spcPct val="0"/>
        </a:spcBef>
        <a:buNone/>
        <a:defRPr sz="3500" b="1" i="0" kern="1200">
          <a:solidFill>
            <a:srgbClr val="51832B"/>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13"/>
        </a:buBlip>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chemeClr val="tx1"/>
                </a:solidFill>
              </a:defRPr>
            </a:lvl1pPr>
          </a:lstStyle>
          <a:p>
            <a:fld id="{9133D5B8-6419-7E4E-B490-0DDAD13A1115}" type="slidenum">
              <a:rPr lang="en-US" smtClean="0"/>
              <a:pPr/>
              <a:t>‹#›</a:t>
            </a:fld>
            <a:endParaRPr lang="en-US"/>
          </a:p>
        </p:txBody>
      </p:sp>
      <p:cxnSp>
        <p:nvCxnSpPr>
          <p:cNvPr id="15" name="Straight Connector 14"/>
          <p:cNvCxnSpPr/>
          <p:nvPr/>
        </p:nvCxnSpPr>
        <p:spPr>
          <a:xfrm>
            <a:off x="816003" y="5995939"/>
            <a:ext cx="10559995" cy="0"/>
          </a:xfrm>
          <a:prstGeom prst="line">
            <a:avLst/>
          </a:prstGeom>
          <a:ln w="3175" cmpd="sng">
            <a:solidFill>
              <a:srgbClr val="51832B"/>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chemeClr val="tx1"/>
                </a:solidFill>
              </a:defRPr>
            </a:lvl1pPr>
          </a:lstStyle>
          <a:p>
            <a:r>
              <a:rPr lang="en-US"/>
              <a:t>Subtitle to go here</a:t>
            </a:r>
          </a:p>
        </p:txBody>
      </p:sp>
    </p:spTree>
    <p:extLst>
      <p:ext uri="{BB962C8B-B14F-4D97-AF65-F5344CB8AC3E}">
        <p14:creationId xmlns:p14="http://schemas.microsoft.com/office/powerpoint/2010/main" val="3189493350"/>
      </p:ext>
    </p:extLst>
  </p:cSld>
  <p:clrMap bg1="lt1" tx1="dk1" bg2="lt2" tx2="dk2" accent1="accent1" accent2="accent2" accent3="accent3" accent4="accent4" accent5="accent5" accent6="accent6" hlink="hlink" folHlink="folHlink"/>
  <p:sldLayoutIdLst>
    <p:sldLayoutId id="2147483883" r:id="rId1"/>
    <p:sldLayoutId id="2147483888" r:id="rId2"/>
    <p:sldLayoutId id="2147483886" r:id="rId3"/>
    <p:sldLayoutId id="2147483933" r:id="rId4"/>
    <p:sldLayoutId id="2147483887" r:id="rId5"/>
    <p:sldLayoutId id="2147483905" r:id="rId6"/>
    <p:sldLayoutId id="2147483896" r:id="rId7"/>
    <p:sldLayoutId id="2147483906" r:id="rId8"/>
    <p:sldLayoutId id="2147483944" r:id="rId9"/>
    <p:sldLayoutId id="2147483932" r:id="rId10"/>
  </p:sldLayoutIdLst>
  <p:hf hdr="0" dt="0"/>
  <p:txStyles>
    <p:titleStyle>
      <a:lvl1pPr algn="l" defTabSz="457200" rtl="0" eaLnBrk="1" latinLnBrk="0" hangingPunct="1">
        <a:spcBef>
          <a:spcPct val="0"/>
        </a:spcBef>
        <a:buNone/>
        <a:defRPr sz="3500" b="1" i="0" kern="1200">
          <a:solidFill>
            <a:schemeClr val="bg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12"/>
        </a:buBlip>
        <a:defRPr sz="1400" kern="1200">
          <a:solidFill>
            <a:schemeClr val="tx1"/>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tx1"/>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tx1"/>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tx1"/>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chemeClr val="accent4"/>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7"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cxnSp>
        <p:nvCxnSpPr>
          <p:cNvPr id="18" name="Straight Connector 17"/>
          <p:cNvCxnSpPr/>
          <p:nvPr/>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2866140462"/>
      </p:ext>
    </p:extLst>
  </p:cSld>
  <p:clrMap bg1="lt1" tx1="dk1" bg2="lt2" tx2="dk2" accent1="accent1" accent2="accent2" accent3="accent3" accent4="accent4" accent5="accent5" accent6="accent6" hlink="hlink" folHlink="folHlink"/>
  <p:sldLayoutIdLst>
    <p:sldLayoutId id="2147483678" r:id="rId1"/>
    <p:sldLayoutId id="2147483889" r:id="rId2"/>
    <p:sldLayoutId id="2147483687" r:id="rId3"/>
    <p:sldLayoutId id="2147483841" r:id="rId4"/>
    <p:sldLayoutId id="2147483897" r:id="rId5"/>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rgbClr val="51832B"/>
              </a:gs>
              <a:gs pos="10000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8"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20"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1"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2176092997"/>
      </p:ext>
    </p:extLst>
  </p:cSld>
  <p:clrMap bg1="lt1" tx1="dk1" bg2="lt2" tx2="dk2" accent1="accent1" accent2="accent2" accent3="accent3" accent4="accent4" accent5="accent5" accent6="accent6" hlink="hlink" folHlink="folHlink"/>
  <p:sldLayoutIdLst>
    <p:sldLayoutId id="2147483703" r:id="rId1"/>
    <p:sldLayoutId id="2147483890" r:id="rId2"/>
    <p:sldLayoutId id="2147483712" r:id="rId3"/>
    <p:sldLayoutId id="2147483847" r:id="rId4"/>
    <p:sldLayoutId id="2147483898" r:id="rId5"/>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chemeClr val="accent1"/>
              </a:gs>
              <a:gs pos="0">
                <a:schemeClr val="accent6"/>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cxnSp>
        <p:nvCxnSpPr>
          <p:cNvPr id="12" name="Straight Connector 11"/>
          <p:cNvCxnSpPr/>
          <p:nvPr/>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6"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sp>
        <p:nvSpPr>
          <p:cNvPr id="13"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4176760366"/>
      </p:ext>
    </p:extLst>
  </p:cSld>
  <p:clrMap bg1="lt1" tx1="dk1" bg2="lt2" tx2="dk2" accent1="accent1" accent2="accent2" accent3="accent3" accent4="accent4" accent5="accent5" accent6="accent6" hlink="hlink" folHlink="folHlink"/>
  <p:sldLayoutIdLst>
    <p:sldLayoutId id="2147483728" r:id="rId1"/>
    <p:sldLayoutId id="2147483891" r:id="rId2"/>
    <p:sldLayoutId id="2147483737" r:id="rId3"/>
    <p:sldLayoutId id="2147483853" r:id="rId4"/>
    <p:sldLayoutId id="2147483899" r:id="rId5"/>
  </p:sldLayoutIdLst>
  <p:hf hdr="0" dt="0"/>
  <p:txStyles>
    <p:titleStyle>
      <a:lvl1pPr algn="l" defTabSz="457200" rtl="0" eaLnBrk="1" latinLnBrk="0" hangingPunct="1">
        <a:spcBef>
          <a:spcPct val="0"/>
        </a:spcBef>
        <a:buNone/>
        <a:defRPr sz="3500" b="1" i="0" kern="1200">
          <a:solidFill>
            <a:schemeClr val="bg2"/>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rgbClr val="595857"/>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rgbClr val="595857"/>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595857"/>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595857"/>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595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chemeClr val="accent5"/>
              </a:gs>
              <a:gs pos="0">
                <a:schemeClr val="accent2"/>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cxnSp>
        <p:nvCxnSpPr>
          <p:cNvPr id="12" name="Straight Connector 11"/>
          <p:cNvCxnSpPr/>
          <p:nvPr/>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3"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2420398529"/>
      </p:ext>
    </p:extLst>
  </p:cSld>
  <p:clrMap bg1="lt1" tx1="dk1" bg2="lt2" tx2="dk2" accent1="accent1" accent2="accent2" accent3="accent3" accent4="accent4" accent5="accent5" accent6="accent6" hlink="hlink" folHlink="folHlink"/>
  <p:sldLayoutIdLst>
    <p:sldLayoutId id="2147483751" r:id="rId1"/>
    <p:sldLayoutId id="2147483892" r:id="rId2"/>
    <p:sldLayoutId id="2147483760" r:id="rId3"/>
    <p:sldLayoutId id="2147483859" r:id="rId4"/>
    <p:sldLayoutId id="2147483900" r:id="rId5"/>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chemeClr val="accent2"/>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816003"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3"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3806557782"/>
      </p:ext>
    </p:extLst>
  </p:cSld>
  <p:clrMap bg1="lt1" tx1="dk1" bg2="lt2" tx2="dk2" accent1="accent1" accent2="accent2" accent3="accent3" accent4="accent4" accent5="accent5" accent6="accent6" hlink="hlink" folHlink="folHlink"/>
  <p:sldLayoutIdLst>
    <p:sldLayoutId id="2147483774" r:id="rId1"/>
    <p:sldLayoutId id="2147483893" r:id="rId2"/>
    <p:sldLayoutId id="2147483783" r:id="rId3"/>
    <p:sldLayoutId id="2147483865" r:id="rId4"/>
    <p:sldLayoutId id="2147483901" r:id="rId5"/>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gradFill flip="none" rotWithShape="0">
            <a:gsLst>
              <a:gs pos="100000">
                <a:schemeClr val="accent5"/>
              </a:gs>
              <a:gs pos="0">
                <a:schemeClr val="accent3"/>
              </a:gs>
            </a:gsLst>
            <a:lin ang="18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3" y="853910"/>
            <a:ext cx="10559995" cy="538609"/>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816003" y="1754909"/>
            <a:ext cx="10559995" cy="41114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816003" y="5995939"/>
            <a:ext cx="10559995"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4"/>
          <p:cNvSpPr>
            <a:spLocks noGrp="1"/>
          </p:cNvSpPr>
          <p:nvPr>
            <p:ph type="sldNum" sz="quarter" idx="4"/>
          </p:nvPr>
        </p:nvSpPr>
        <p:spPr>
          <a:xfrm>
            <a:off x="10895997" y="6253669"/>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a:p>
        </p:txBody>
      </p:sp>
      <p:sp>
        <p:nvSpPr>
          <p:cNvPr id="14" name="Footer Placeholder 3"/>
          <p:cNvSpPr txBox="1">
            <a:spLocks/>
          </p:cNvSpPr>
          <p:nvPr/>
        </p:nvSpPr>
        <p:spPr>
          <a:xfrm>
            <a:off x="1271541" y="6253669"/>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FFFFFF"/>
                </a:solidFill>
              </a:rPr>
              <a:t>HFMA identifier</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03" y="6196917"/>
            <a:ext cx="252476" cy="252476"/>
          </a:xfrm>
          <a:prstGeom prst="rect">
            <a:avLst/>
          </a:prstGeom>
        </p:spPr>
      </p:pic>
      <p:sp>
        <p:nvSpPr>
          <p:cNvPr id="13" name="Footer Placeholder 3"/>
          <p:cNvSpPr>
            <a:spLocks noGrp="1"/>
          </p:cNvSpPr>
          <p:nvPr>
            <p:ph type="ftr" sz="quarter" idx="3"/>
          </p:nvPr>
        </p:nvSpPr>
        <p:spPr>
          <a:xfrm>
            <a:off x="3695997" y="6253669"/>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a:t>Subtitle to go here</a:t>
            </a:r>
          </a:p>
        </p:txBody>
      </p:sp>
    </p:spTree>
    <p:extLst>
      <p:ext uri="{BB962C8B-B14F-4D97-AF65-F5344CB8AC3E}">
        <p14:creationId xmlns:p14="http://schemas.microsoft.com/office/powerpoint/2010/main" val="802629548"/>
      </p:ext>
    </p:extLst>
  </p:cSld>
  <p:clrMap bg1="lt1" tx1="dk1" bg2="lt2" tx2="dk2" accent1="accent1" accent2="accent2" accent3="accent3" accent4="accent4" accent5="accent5" accent6="accent6" hlink="hlink" folHlink="folHlink"/>
  <p:sldLayoutIdLst>
    <p:sldLayoutId id="2147483797" r:id="rId1"/>
    <p:sldLayoutId id="2147483894" r:id="rId2"/>
    <p:sldLayoutId id="2147483806" r:id="rId3"/>
    <p:sldLayoutId id="2147483871" r:id="rId4"/>
    <p:sldLayoutId id="2147483902" r:id="rId5"/>
  </p:sldLayoutIdLst>
  <p:hf hdr="0" dt="0"/>
  <p:txStyles>
    <p:titleStyle>
      <a:lvl1pPr algn="l" defTabSz="457200" rtl="0" eaLnBrk="1" latinLnBrk="0" hangingPunct="1">
        <a:spcBef>
          <a:spcPct val="0"/>
        </a:spcBef>
        <a:buNone/>
        <a:defRPr sz="3500" b="1" i="0" kern="1200">
          <a:solidFill>
            <a:srgbClr val="FFFFFF"/>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tx2"/>
        </a:buClr>
        <a:buSzPct val="120000"/>
        <a:buFontTx/>
        <a:buBlip>
          <a:blip r:embed="rId8"/>
        </a:buBlip>
        <a:defRPr sz="1400" kern="1200">
          <a:solidFill>
            <a:srgbClr val="FFFFFF"/>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rgbClr val="FFFFFF"/>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0421-0041-3E41-957A-72739E1B9391}"/>
              </a:ext>
            </a:extLst>
          </p:cNvPr>
          <p:cNvPicPr>
            <a:picLocks noChangeAspect="1"/>
          </p:cNvPicPr>
          <p:nvPr/>
        </p:nvPicPr>
        <p:blipFill>
          <a:blip r:embed="rId2"/>
          <a:stretch>
            <a:fillRect/>
          </a:stretch>
        </p:blipFill>
        <p:spPr>
          <a:xfrm>
            <a:off x="6096000" y="2340604"/>
            <a:ext cx="5298773" cy="3661160"/>
          </a:xfrm>
          <a:prstGeom prst="rect">
            <a:avLst/>
          </a:prstGeom>
        </p:spPr>
      </p:pic>
      <p:sp>
        <p:nvSpPr>
          <p:cNvPr id="7" name="Title 2">
            <a:extLst>
              <a:ext uri="{FF2B5EF4-FFF2-40B4-BE49-F238E27FC236}">
                <a16:creationId xmlns:a16="http://schemas.microsoft.com/office/drawing/2014/main" id="{5744E510-D21E-CB40-B7BD-93F6425F7DB9}"/>
              </a:ext>
            </a:extLst>
          </p:cNvPr>
          <p:cNvSpPr txBox="1">
            <a:spLocks/>
          </p:cNvSpPr>
          <p:nvPr/>
        </p:nvSpPr>
        <p:spPr>
          <a:xfrm>
            <a:off x="578245" y="918275"/>
            <a:ext cx="8069044" cy="80021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2400" dirty="0"/>
              <a:t>HFMA Northern Ireland Annual Conference 2023</a:t>
            </a:r>
            <a:r>
              <a:rPr lang="en-GB" sz="2800" dirty="0"/>
              <a:t/>
            </a:r>
            <a:br>
              <a:rPr lang="en-GB" sz="2800" dirty="0"/>
            </a:br>
            <a:endParaRPr lang="en-GB" sz="2800" dirty="0"/>
          </a:p>
        </p:txBody>
      </p:sp>
      <p:sp>
        <p:nvSpPr>
          <p:cNvPr id="9" name="Rectangle 8">
            <a:extLst>
              <a:ext uri="{FF2B5EF4-FFF2-40B4-BE49-F238E27FC236}">
                <a16:creationId xmlns:a16="http://schemas.microsoft.com/office/drawing/2014/main" id="{247B6442-8B0B-C64B-87D0-410016D99361}"/>
              </a:ext>
            </a:extLst>
          </p:cNvPr>
          <p:cNvSpPr/>
          <p:nvPr/>
        </p:nvSpPr>
        <p:spPr>
          <a:xfrm>
            <a:off x="0" y="6005689"/>
            <a:ext cx="12192000" cy="8523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74D362AA-3937-6849-B72A-0C7453B15867}"/>
              </a:ext>
            </a:extLst>
          </p:cNvPr>
          <p:cNvSpPr>
            <a:spLocks noGrp="1"/>
          </p:cNvSpPr>
          <p:nvPr>
            <p:ph type="ctrTitle"/>
          </p:nvPr>
        </p:nvSpPr>
        <p:spPr>
          <a:xfrm>
            <a:off x="578245" y="1896804"/>
            <a:ext cx="5298772" cy="984885"/>
          </a:xfrm>
        </p:spPr>
        <p:txBody>
          <a:bodyPr/>
          <a:lstStyle/>
          <a:p>
            <a:r>
              <a:rPr lang="en-GB" sz="6400" dirty="0"/>
              <a:t>STRENGTH</a:t>
            </a:r>
          </a:p>
        </p:txBody>
      </p:sp>
      <p:sp>
        <p:nvSpPr>
          <p:cNvPr id="15" name="Title 2">
            <a:extLst>
              <a:ext uri="{FF2B5EF4-FFF2-40B4-BE49-F238E27FC236}">
                <a16:creationId xmlns:a16="http://schemas.microsoft.com/office/drawing/2014/main" id="{DFA72832-4167-8443-B649-EADA787E45FA}"/>
              </a:ext>
            </a:extLst>
          </p:cNvPr>
          <p:cNvSpPr txBox="1">
            <a:spLocks/>
          </p:cNvSpPr>
          <p:nvPr/>
        </p:nvSpPr>
        <p:spPr>
          <a:xfrm>
            <a:off x="555667" y="2691225"/>
            <a:ext cx="5298772" cy="861774"/>
          </a:xfrm>
          <a:prstGeom prst="rect">
            <a:avLst/>
          </a:prstGeom>
        </p:spPr>
        <p:txBody>
          <a:bodyPr vert="horz"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5600" dirty="0"/>
              <a:t>IN NUMBERS</a:t>
            </a:r>
          </a:p>
        </p:txBody>
      </p:sp>
    </p:spTree>
    <p:extLst>
      <p:ext uri="{BB962C8B-B14F-4D97-AF65-F5344CB8AC3E}">
        <p14:creationId xmlns:p14="http://schemas.microsoft.com/office/powerpoint/2010/main" val="222865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9162-A322-F416-1F58-DA833A048C8E}"/>
              </a:ext>
            </a:extLst>
          </p:cNvPr>
          <p:cNvSpPr txBox="1">
            <a:spLocks noGrp="1"/>
          </p:cNvSpPr>
          <p:nvPr>
            <p:ph type="title"/>
          </p:nvPr>
        </p:nvSpPr>
        <p:spPr>
          <a:xfrm>
            <a:off x="1326537" y="3033988"/>
            <a:ext cx="9538926" cy="790024"/>
          </a:xfrm>
          <a:prstGeom prst="rect">
            <a:avLst/>
          </a:prstGeom>
          <a:noFill/>
        </p:spPr>
        <p:txBody>
          <a:bodyPr wrap="square" rtlCol="0">
            <a:spAutoFit/>
          </a:bodyPr>
          <a:lstStyle/>
          <a:p>
            <a:pPr algn="ctr"/>
            <a:r>
              <a:rPr lang="en-GB" sz="4000" dirty="0"/>
              <a:t>Re-asserting the role of finance staff </a:t>
            </a:r>
          </a:p>
        </p:txBody>
      </p:sp>
    </p:spTree>
    <p:extLst>
      <p:ext uri="{BB962C8B-B14F-4D97-AF65-F5344CB8AC3E}">
        <p14:creationId xmlns:p14="http://schemas.microsoft.com/office/powerpoint/2010/main" val="291564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025115-F25F-2CF8-4E79-2DB416289ADD}"/>
              </a:ext>
            </a:extLst>
          </p:cNvPr>
          <p:cNvPicPr>
            <a:picLocks noChangeAspect="1"/>
          </p:cNvPicPr>
          <p:nvPr/>
        </p:nvPicPr>
        <p:blipFill>
          <a:blip r:embed="rId2"/>
          <a:stretch>
            <a:fillRect/>
          </a:stretch>
        </p:blipFill>
        <p:spPr>
          <a:xfrm>
            <a:off x="4780958" y="1529771"/>
            <a:ext cx="2820080" cy="3984377"/>
          </a:xfrm>
          <a:prstGeom prst="rect">
            <a:avLst/>
          </a:prstGeom>
        </p:spPr>
      </p:pic>
      <p:pic>
        <p:nvPicPr>
          <p:cNvPr id="8" name="Picture 7">
            <a:extLst>
              <a:ext uri="{FF2B5EF4-FFF2-40B4-BE49-F238E27FC236}">
                <a16:creationId xmlns:a16="http://schemas.microsoft.com/office/drawing/2014/main" id="{A978A5C8-35A6-9812-A0B9-45B071410888}"/>
              </a:ext>
            </a:extLst>
          </p:cNvPr>
          <p:cNvPicPr>
            <a:picLocks noChangeAspect="1"/>
          </p:cNvPicPr>
          <p:nvPr/>
        </p:nvPicPr>
        <p:blipFill>
          <a:blip r:embed="rId3"/>
          <a:stretch>
            <a:fillRect/>
          </a:stretch>
        </p:blipFill>
        <p:spPr>
          <a:xfrm>
            <a:off x="1393691" y="1529771"/>
            <a:ext cx="2822068" cy="3984376"/>
          </a:xfrm>
          <a:prstGeom prst="rect">
            <a:avLst/>
          </a:prstGeom>
        </p:spPr>
      </p:pic>
      <p:pic>
        <p:nvPicPr>
          <p:cNvPr id="10" name="Picture 9">
            <a:extLst>
              <a:ext uri="{FF2B5EF4-FFF2-40B4-BE49-F238E27FC236}">
                <a16:creationId xmlns:a16="http://schemas.microsoft.com/office/drawing/2014/main" id="{5A0F07CC-137F-84F1-3AFB-B733DDFFC131}"/>
              </a:ext>
            </a:extLst>
          </p:cNvPr>
          <p:cNvPicPr>
            <a:picLocks noChangeAspect="1"/>
          </p:cNvPicPr>
          <p:nvPr/>
        </p:nvPicPr>
        <p:blipFill>
          <a:blip r:embed="rId4"/>
          <a:stretch>
            <a:fillRect/>
          </a:stretch>
        </p:blipFill>
        <p:spPr>
          <a:xfrm>
            <a:off x="7982206" y="1436811"/>
            <a:ext cx="2816103" cy="3984377"/>
          </a:xfrm>
          <a:prstGeom prst="rect">
            <a:avLst/>
          </a:prstGeom>
        </p:spPr>
      </p:pic>
      <p:sp>
        <p:nvSpPr>
          <p:cNvPr id="2" name="Rectangle 1">
            <a:extLst>
              <a:ext uri="{FF2B5EF4-FFF2-40B4-BE49-F238E27FC236}">
                <a16:creationId xmlns:a16="http://schemas.microsoft.com/office/drawing/2014/main" id="{CD7BA365-A35A-C883-F866-2B81CD552757}"/>
              </a:ext>
            </a:extLst>
          </p:cNvPr>
          <p:cNvSpPr/>
          <p:nvPr/>
        </p:nvSpPr>
        <p:spPr>
          <a:xfrm>
            <a:off x="1964871" y="751114"/>
            <a:ext cx="7571015" cy="37011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t>GRIP &amp; CONTROL…..THE BASICS</a:t>
            </a:r>
          </a:p>
        </p:txBody>
      </p:sp>
    </p:spTree>
    <p:extLst>
      <p:ext uri="{BB962C8B-B14F-4D97-AF65-F5344CB8AC3E}">
        <p14:creationId xmlns:p14="http://schemas.microsoft.com/office/powerpoint/2010/main" val="311740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9162-A322-F416-1F58-DA833A048C8E}"/>
              </a:ext>
            </a:extLst>
          </p:cNvPr>
          <p:cNvSpPr txBox="1">
            <a:spLocks noGrp="1"/>
          </p:cNvSpPr>
          <p:nvPr>
            <p:ph type="title"/>
          </p:nvPr>
        </p:nvSpPr>
        <p:spPr>
          <a:xfrm>
            <a:off x="1076755" y="2592456"/>
            <a:ext cx="10038490" cy="1673087"/>
          </a:xfrm>
          <a:prstGeom prst="rect">
            <a:avLst/>
          </a:prstGeom>
          <a:noFill/>
        </p:spPr>
        <p:txBody>
          <a:bodyPr wrap="square" rtlCol="0">
            <a:spAutoFit/>
          </a:bodyPr>
          <a:lstStyle/>
          <a:p>
            <a:pPr algn="ctr"/>
            <a:r>
              <a:rPr kumimoji="0" lang="en-GB" sz="4000" b="1" i="0" u="none" strike="noStrike" kern="1200" cap="none" spc="0" normalizeH="0" baseline="0" noProof="0" dirty="0">
                <a:ln>
                  <a:noFill/>
                </a:ln>
                <a:solidFill>
                  <a:srgbClr val="595857"/>
                </a:solidFill>
                <a:effectLst/>
                <a:uLnTx/>
                <a:uFillTx/>
                <a:latin typeface="Arial" panose="020B0604020202020204" pitchFamily="34" charset="0"/>
                <a:ea typeface="Times New Roman" panose="02020603050405020304" pitchFamily="18" charset="0"/>
                <a:cs typeface="Times New Roman" panose="02020603050405020304" pitchFamily="18" charset="0"/>
              </a:rPr>
              <a:t>Using financial knowledge to enable system working</a:t>
            </a:r>
            <a:endParaRPr lang="en-GB" sz="4000" dirty="0"/>
          </a:p>
        </p:txBody>
      </p:sp>
    </p:spTree>
    <p:extLst>
      <p:ext uri="{BB962C8B-B14F-4D97-AF65-F5344CB8AC3E}">
        <p14:creationId xmlns:p14="http://schemas.microsoft.com/office/powerpoint/2010/main" val="179910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E75A73-D441-EE2C-21CA-A9D181CB8351}"/>
              </a:ext>
            </a:extLst>
          </p:cNvPr>
          <p:cNvPicPr>
            <a:picLocks noChangeAspect="1"/>
          </p:cNvPicPr>
          <p:nvPr/>
        </p:nvPicPr>
        <p:blipFill>
          <a:blip r:embed="rId3"/>
          <a:srcRect/>
          <a:stretch/>
        </p:blipFill>
        <p:spPr>
          <a:xfrm>
            <a:off x="8650268" y="2151903"/>
            <a:ext cx="3450711" cy="1672481"/>
          </a:xfrm>
          <a:prstGeom prst="rect">
            <a:avLst/>
          </a:prstGeom>
        </p:spPr>
      </p:pic>
      <p:pic>
        <p:nvPicPr>
          <p:cNvPr id="8" name="Picture 7">
            <a:extLst>
              <a:ext uri="{FF2B5EF4-FFF2-40B4-BE49-F238E27FC236}">
                <a16:creationId xmlns:a16="http://schemas.microsoft.com/office/drawing/2014/main" id="{837A5DFA-A20B-76CB-10A8-4156F206FD13}"/>
              </a:ext>
            </a:extLst>
          </p:cNvPr>
          <p:cNvPicPr>
            <a:picLocks noChangeAspect="1"/>
          </p:cNvPicPr>
          <p:nvPr/>
        </p:nvPicPr>
        <p:blipFill rotWithShape="1">
          <a:blip r:embed="rId4"/>
          <a:srcRect t="13023" b="12218"/>
          <a:stretch/>
        </p:blipFill>
        <p:spPr>
          <a:xfrm>
            <a:off x="315954" y="1926802"/>
            <a:ext cx="3070821" cy="2295728"/>
          </a:xfrm>
          <a:prstGeom prst="rect">
            <a:avLst/>
          </a:prstGeom>
        </p:spPr>
      </p:pic>
      <p:pic>
        <p:nvPicPr>
          <p:cNvPr id="3" name="Picture 2">
            <a:extLst>
              <a:ext uri="{FF2B5EF4-FFF2-40B4-BE49-F238E27FC236}">
                <a16:creationId xmlns:a16="http://schemas.microsoft.com/office/drawing/2014/main" id="{E909851B-5A3F-20F4-25D0-9CBC32C9714D}"/>
              </a:ext>
            </a:extLst>
          </p:cNvPr>
          <p:cNvPicPr>
            <a:picLocks noChangeAspect="1"/>
          </p:cNvPicPr>
          <p:nvPr/>
        </p:nvPicPr>
        <p:blipFill>
          <a:blip r:embed="rId5"/>
          <a:stretch>
            <a:fillRect/>
          </a:stretch>
        </p:blipFill>
        <p:spPr>
          <a:xfrm>
            <a:off x="4202051" y="1926802"/>
            <a:ext cx="3487137" cy="2449256"/>
          </a:xfrm>
          <a:prstGeom prst="rect">
            <a:avLst/>
          </a:prstGeom>
        </p:spPr>
      </p:pic>
    </p:spTree>
    <p:extLst>
      <p:ext uri="{BB962C8B-B14F-4D97-AF65-F5344CB8AC3E}">
        <p14:creationId xmlns:p14="http://schemas.microsoft.com/office/powerpoint/2010/main" val="135761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9162-A322-F416-1F58-DA833A048C8E}"/>
              </a:ext>
            </a:extLst>
          </p:cNvPr>
          <p:cNvSpPr txBox="1">
            <a:spLocks noGrp="1"/>
          </p:cNvSpPr>
          <p:nvPr>
            <p:ph type="title"/>
          </p:nvPr>
        </p:nvSpPr>
        <p:spPr>
          <a:xfrm>
            <a:off x="637578" y="498106"/>
            <a:ext cx="10038490" cy="790024"/>
          </a:xfrm>
          <a:prstGeom prst="rect">
            <a:avLst/>
          </a:prstGeom>
          <a:noFill/>
        </p:spPr>
        <p:txBody>
          <a:bodyPr wrap="square" rtlCol="0">
            <a:spAutoFit/>
          </a:bodyPr>
          <a:lstStyle/>
          <a:p>
            <a:r>
              <a:rPr lang="en-GB" sz="4000" dirty="0"/>
              <a:t>Collaboration </a:t>
            </a:r>
          </a:p>
        </p:txBody>
      </p:sp>
      <p:pic>
        <p:nvPicPr>
          <p:cNvPr id="2" name="Picture 1">
            <a:extLst>
              <a:ext uri="{FF2B5EF4-FFF2-40B4-BE49-F238E27FC236}">
                <a16:creationId xmlns:a16="http://schemas.microsoft.com/office/drawing/2014/main" id="{48C2A0AA-CBDB-0E65-8A7A-C6D88986B51C}"/>
              </a:ext>
            </a:extLst>
          </p:cNvPr>
          <p:cNvPicPr>
            <a:picLocks noChangeAspect="1"/>
          </p:cNvPicPr>
          <p:nvPr/>
        </p:nvPicPr>
        <p:blipFill>
          <a:blip r:embed="rId3"/>
          <a:stretch>
            <a:fillRect/>
          </a:stretch>
        </p:blipFill>
        <p:spPr>
          <a:xfrm>
            <a:off x="2858849" y="1243389"/>
            <a:ext cx="6474302" cy="3165325"/>
          </a:xfrm>
          <a:prstGeom prst="rect">
            <a:avLst/>
          </a:prstGeom>
          <a:effectLst>
            <a:softEdge rad="127000"/>
          </a:effectLst>
        </p:spPr>
      </p:pic>
      <p:sp>
        <p:nvSpPr>
          <p:cNvPr id="5" name="TextBox 4">
            <a:extLst>
              <a:ext uri="{FF2B5EF4-FFF2-40B4-BE49-F238E27FC236}">
                <a16:creationId xmlns:a16="http://schemas.microsoft.com/office/drawing/2014/main" id="{5F2A6BAA-8ECF-397A-2ACB-D927D7F23FB2}"/>
              </a:ext>
            </a:extLst>
          </p:cNvPr>
          <p:cNvSpPr txBox="1"/>
          <p:nvPr/>
        </p:nvSpPr>
        <p:spPr>
          <a:xfrm>
            <a:off x="816428" y="4446005"/>
            <a:ext cx="6096000" cy="369332"/>
          </a:xfrm>
          <a:prstGeom prst="rect">
            <a:avLst/>
          </a:prstGeom>
          <a:noFill/>
        </p:spPr>
        <p:txBody>
          <a:bodyPr wrap="square">
            <a:spAutoFit/>
          </a:bodyPr>
          <a:lstStyle/>
          <a:p>
            <a:pPr algn="l" fontAlgn="base"/>
            <a:r>
              <a:rPr lang="en-GB" b="1" i="0" dirty="0">
                <a:solidFill>
                  <a:srgbClr val="202A30"/>
                </a:solidFill>
                <a:effectLst/>
                <a:latin typeface="-apple-system"/>
              </a:rPr>
              <a:t>The Model Health System</a:t>
            </a:r>
          </a:p>
        </p:txBody>
      </p:sp>
      <p:sp>
        <p:nvSpPr>
          <p:cNvPr id="7" name="TextBox 6">
            <a:extLst>
              <a:ext uri="{FF2B5EF4-FFF2-40B4-BE49-F238E27FC236}">
                <a16:creationId xmlns:a16="http://schemas.microsoft.com/office/drawing/2014/main" id="{78F3F304-573E-8EAE-B45D-24D1A91729AF}"/>
              </a:ext>
            </a:extLst>
          </p:cNvPr>
          <p:cNvSpPr txBox="1"/>
          <p:nvPr/>
        </p:nvSpPr>
        <p:spPr>
          <a:xfrm>
            <a:off x="816428" y="4784665"/>
            <a:ext cx="6096000" cy="369332"/>
          </a:xfrm>
          <a:prstGeom prst="rect">
            <a:avLst/>
          </a:prstGeom>
          <a:noFill/>
        </p:spPr>
        <p:txBody>
          <a:bodyPr wrap="square">
            <a:spAutoFit/>
          </a:bodyPr>
          <a:lstStyle/>
          <a:p>
            <a:pPr algn="l" fontAlgn="base"/>
            <a:r>
              <a:rPr lang="en-GB" b="1" i="0" dirty="0">
                <a:solidFill>
                  <a:srgbClr val="202A30"/>
                </a:solidFill>
                <a:effectLst/>
                <a:latin typeface="-apple-system"/>
              </a:rPr>
              <a:t>2021/22 National Cost Collection Data Publication</a:t>
            </a:r>
          </a:p>
        </p:txBody>
      </p:sp>
      <p:sp>
        <p:nvSpPr>
          <p:cNvPr id="9" name="TextBox 8">
            <a:extLst>
              <a:ext uri="{FF2B5EF4-FFF2-40B4-BE49-F238E27FC236}">
                <a16:creationId xmlns:a16="http://schemas.microsoft.com/office/drawing/2014/main" id="{B7C3A817-D31F-C3D7-906C-D10D2BDAA2DA}"/>
              </a:ext>
            </a:extLst>
          </p:cNvPr>
          <p:cNvSpPr txBox="1"/>
          <p:nvPr/>
        </p:nvSpPr>
        <p:spPr>
          <a:xfrm>
            <a:off x="816428" y="5123325"/>
            <a:ext cx="6096000" cy="369332"/>
          </a:xfrm>
          <a:prstGeom prst="rect">
            <a:avLst/>
          </a:prstGeom>
          <a:noFill/>
        </p:spPr>
        <p:txBody>
          <a:bodyPr wrap="square">
            <a:spAutoFit/>
          </a:bodyPr>
          <a:lstStyle/>
          <a:p>
            <a:pPr algn="l"/>
            <a:r>
              <a:rPr lang="en-GB" b="1" i="0" dirty="0">
                <a:effectLst/>
                <a:latin typeface="Lato" panose="020F0502020204030203" pitchFamily="34" charset="0"/>
              </a:rPr>
              <a:t>Getting It Right First Time (GIRFT)</a:t>
            </a:r>
          </a:p>
        </p:txBody>
      </p:sp>
    </p:spTree>
    <p:extLst>
      <p:ext uri="{BB962C8B-B14F-4D97-AF65-F5344CB8AC3E}">
        <p14:creationId xmlns:p14="http://schemas.microsoft.com/office/powerpoint/2010/main" val="427199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F6F80C-4EE5-442F-9E48-E31E14A2F022}"/>
              </a:ext>
            </a:extLst>
          </p:cNvPr>
          <p:cNvSpPr>
            <a:spLocks noGrp="1"/>
          </p:cNvSpPr>
          <p:nvPr>
            <p:ph type="ctrTitle"/>
          </p:nvPr>
        </p:nvSpPr>
        <p:spPr>
          <a:xfrm>
            <a:off x="1297336" y="1254780"/>
            <a:ext cx="10363200" cy="1169551"/>
          </a:xfrm>
        </p:spPr>
        <p:txBody>
          <a:bodyPr/>
          <a:lstStyle/>
          <a:p>
            <a:r>
              <a:rPr lang="en-GB" sz="4400"/>
              <a:t>Picking up the pace</a:t>
            </a:r>
            <a:r>
              <a:rPr lang="en-GB"/>
              <a:t/>
            </a:r>
            <a:br>
              <a:rPr lang="en-GB"/>
            </a:br>
            <a:r>
              <a:rPr lang="en-GB" sz="3200" b="0"/>
              <a:t>The HFMA’s 2022 to 2025 strategy</a:t>
            </a:r>
          </a:p>
        </p:txBody>
      </p:sp>
      <p:pic>
        <p:nvPicPr>
          <p:cNvPr id="11" name="Picture 10" descr="A picture containing text">
            <a:extLst>
              <a:ext uri="{FF2B5EF4-FFF2-40B4-BE49-F238E27FC236}">
                <a16:creationId xmlns:a16="http://schemas.microsoft.com/office/drawing/2014/main" id="{C66FF8D0-53EA-17FE-711D-7C342B9AA50D}"/>
              </a:ext>
            </a:extLst>
          </p:cNvPr>
          <p:cNvPicPr>
            <a:picLocks noChangeAspect="1"/>
          </p:cNvPicPr>
          <p:nvPr/>
        </p:nvPicPr>
        <p:blipFill>
          <a:blip r:embed="rId2"/>
          <a:stretch>
            <a:fillRect/>
          </a:stretch>
        </p:blipFill>
        <p:spPr>
          <a:xfrm>
            <a:off x="-4110527" y="3429000"/>
            <a:ext cx="12192000" cy="2623973"/>
          </a:xfrm>
          <a:prstGeom prst="rect">
            <a:avLst/>
          </a:prstGeom>
        </p:spPr>
      </p:pic>
    </p:spTree>
    <p:extLst>
      <p:ext uri="{BB962C8B-B14F-4D97-AF65-F5344CB8AC3E}">
        <p14:creationId xmlns:p14="http://schemas.microsoft.com/office/powerpoint/2010/main" val="311203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A2ABA8B-EE66-F06A-F41E-AF0C936D9546}"/>
              </a:ext>
            </a:extLst>
          </p:cNvPr>
          <p:cNvPicPr>
            <a:picLocks noChangeAspect="1"/>
          </p:cNvPicPr>
          <p:nvPr/>
        </p:nvPicPr>
        <p:blipFill rotWithShape="1">
          <a:blip r:embed="rId2"/>
          <a:srcRect l="2215" t="5824" r="2337" b="3048"/>
          <a:stretch/>
        </p:blipFill>
        <p:spPr>
          <a:xfrm>
            <a:off x="2823883" y="461819"/>
            <a:ext cx="6223299" cy="6033680"/>
          </a:xfrm>
          <a:prstGeom prst="rect">
            <a:avLst/>
          </a:prstGeom>
        </p:spPr>
      </p:pic>
    </p:spTree>
    <p:extLst>
      <p:ext uri="{BB962C8B-B14F-4D97-AF65-F5344CB8AC3E}">
        <p14:creationId xmlns:p14="http://schemas.microsoft.com/office/powerpoint/2010/main" val="66440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619E02-D180-8F8D-B11A-A70F51052B60}"/>
              </a:ext>
            </a:extLst>
          </p:cNvPr>
          <p:cNvPicPr>
            <a:picLocks noChangeAspect="1"/>
          </p:cNvPicPr>
          <p:nvPr/>
        </p:nvPicPr>
        <p:blipFill>
          <a:blip r:embed="rId3"/>
          <a:stretch>
            <a:fillRect/>
          </a:stretch>
        </p:blipFill>
        <p:spPr>
          <a:xfrm>
            <a:off x="345519" y="1073306"/>
            <a:ext cx="5248134" cy="2277701"/>
          </a:xfrm>
          <a:prstGeom prst="rect">
            <a:avLst/>
          </a:prstGeom>
        </p:spPr>
      </p:pic>
      <p:pic>
        <p:nvPicPr>
          <p:cNvPr id="8" name="Picture 7">
            <a:extLst>
              <a:ext uri="{FF2B5EF4-FFF2-40B4-BE49-F238E27FC236}">
                <a16:creationId xmlns:a16="http://schemas.microsoft.com/office/drawing/2014/main" id="{AF7C05AB-9F1A-F464-4BBB-2B70388C2696}"/>
              </a:ext>
            </a:extLst>
          </p:cNvPr>
          <p:cNvPicPr>
            <a:picLocks noChangeAspect="1"/>
          </p:cNvPicPr>
          <p:nvPr/>
        </p:nvPicPr>
        <p:blipFill>
          <a:blip r:embed="rId4"/>
          <a:stretch>
            <a:fillRect/>
          </a:stretch>
        </p:blipFill>
        <p:spPr>
          <a:xfrm>
            <a:off x="6002108" y="2719714"/>
            <a:ext cx="5312526" cy="3234643"/>
          </a:xfrm>
          <a:prstGeom prst="rect">
            <a:avLst/>
          </a:prstGeom>
        </p:spPr>
      </p:pic>
    </p:spTree>
    <p:extLst>
      <p:ext uri="{BB962C8B-B14F-4D97-AF65-F5344CB8AC3E}">
        <p14:creationId xmlns:p14="http://schemas.microsoft.com/office/powerpoint/2010/main" val="222804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D376BA1-A1EB-7D46-BC11-6027E6F97FB4}"/>
              </a:ext>
            </a:extLst>
          </p:cNvPr>
          <p:cNvSpPr>
            <a:spLocks noGrp="1"/>
          </p:cNvSpPr>
          <p:nvPr>
            <p:ph type="pic" sz="quarter" idx="11"/>
          </p:nvPr>
        </p:nvSpPr>
        <p:spPr/>
        <p:txBody>
          <a:bodyPr/>
          <a:lstStyle/>
          <a:p>
            <a:endParaRPr lang="en-GB"/>
          </a:p>
        </p:txBody>
      </p:sp>
      <p:sp>
        <p:nvSpPr>
          <p:cNvPr id="3" name="Title 2">
            <a:extLst>
              <a:ext uri="{FF2B5EF4-FFF2-40B4-BE49-F238E27FC236}">
                <a16:creationId xmlns:a16="http://schemas.microsoft.com/office/drawing/2014/main" id="{B52986A1-9D3A-A51A-46D1-DB44A8DF3F62}"/>
              </a:ext>
            </a:extLst>
          </p:cNvPr>
          <p:cNvSpPr>
            <a:spLocks noGrp="1"/>
          </p:cNvSpPr>
          <p:nvPr>
            <p:ph type="ctrTitle"/>
          </p:nvPr>
        </p:nvSpPr>
        <p:spPr>
          <a:xfrm>
            <a:off x="823807" y="785185"/>
            <a:ext cx="10363200" cy="646331"/>
          </a:xfrm>
        </p:spPr>
        <p:txBody>
          <a:bodyPr/>
          <a:lstStyle/>
          <a:p>
            <a:r>
              <a:rPr lang="en-GB" dirty="0"/>
              <a:t>In closing…</a:t>
            </a:r>
          </a:p>
        </p:txBody>
      </p:sp>
      <p:sp>
        <p:nvSpPr>
          <p:cNvPr id="4" name="Subtitle 3">
            <a:extLst>
              <a:ext uri="{FF2B5EF4-FFF2-40B4-BE49-F238E27FC236}">
                <a16:creationId xmlns:a16="http://schemas.microsoft.com/office/drawing/2014/main" id="{16B06D30-825C-FB93-6B76-50308CC1267D}"/>
              </a:ext>
            </a:extLst>
          </p:cNvPr>
          <p:cNvSpPr>
            <a:spLocks noGrp="1"/>
          </p:cNvSpPr>
          <p:nvPr>
            <p:ph type="subTitle" idx="1"/>
          </p:nvPr>
        </p:nvSpPr>
        <p:spPr>
          <a:xfrm>
            <a:off x="813121" y="1865243"/>
            <a:ext cx="9920193" cy="4431983"/>
          </a:xfrm>
        </p:spPr>
        <p:txBody>
          <a:bodyPr/>
          <a:lstStyle/>
          <a:p>
            <a:r>
              <a:rPr lang="en-GB" dirty="0"/>
              <a:t>Its tough out there and unlikely to get any easier anytime soon.</a:t>
            </a:r>
          </a:p>
          <a:p>
            <a:r>
              <a:rPr lang="en-GB" dirty="0"/>
              <a:t>Strength in numbers seems even more relevant as we enter the final </a:t>
            </a:r>
            <a:r>
              <a:rPr lang="en-GB" dirty="0" err="1"/>
              <a:t>phas</a:t>
            </a:r>
            <a:r>
              <a:rPr lang="en-GB" dirty="0"/>
              <a:t> </a:t>
            </a:r>
            <a:r>
              <a:rPr lang="en-GB" dirty="0" err="1"/>
              <a:t>epof</a:t>
            </a:r>
            <a:r>
              <a:rPr lang="en-GB" dirty="0"/>
              <a:t> the year – we have to stick to what we are good at, look after ourselves, our teams and our patients.</a:t>
            </a:r>
          </a:p>
          <a:p>
            <a:r>
              <a:rPr lang="en-GB" dirty="0"/>
              <a:t>Through the consistent and professional application of the numbers we will help drive the solutions that our systems need.</a:t>
            </a:r>
          </a:p>
        </p:txBody>
      </p:sp>
      <p:sp>
        <p:nvSpPr>
          <p:cNvPr id="5" name="Text Placeholder 4">
            <a:extLst>
              <a:ext uri="{FF2B5EF4-FFF2-40B4-BE49-F238E27FC236}">
                <a16:creationId xmlns:a16="http://schemas.microsoft.com/office/drawing/2014/main" id="{5537CC57-D5AB-2A04-297E-3DF90F65E7B6}"/>
              </a:ext>
            </a:extLst>
          </p:cNvPr>
          <p:cNvSpPr>
            <a:spLocks noGrp="1"/>
          </p:cNvSpPr>
          <p:nvPr>
            <p:ph type="body" sz="quarter" idx="10"/>
          </p:nvPr>
        </p:nvSpPr>
        <p:spPr>
          <a:xfrm>
            <a:off x="1303868" y="5080000"/>
            <a:ext cx="4091517" cy="553998"/>
          </a:xfrm>
        </p:spPr>
        <p:txBody>
          <a:bodyPr/>
          <a:lstStyle/>
          <a:p>
            <a:endParaRPr lang="en-GB" dirty="0"/>
          </a:p>
          <a:p>
            <a:endParaRPr lang="en-GB" dirty="0"/>
          </a:p>
          <a:p>
            <a:endParaRPr lang="en-GB" dirty="0"/>
          </a:p>
        </p:txBody>
      </p:sp>
    </p:spTree>
    <p:extLst>
      <p:ext uri="{BB962C8B-B14F-4D97-AF65-F5344CB8AC3E}">
        <p14:creationId xmlns:p14="http://schemas.microsoft.com/office/powerpoint/2010/main" val="154453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7DB9-CC20-9543-84B7-BC15596297C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2678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D557-6A53-0DB3-5B80-3C78A29E938C}"/>
              </a:ext>
            </a:extLst>
          </p:cNvPr>
          <p:cNvSpPr txBox="1">
            <a:spLocks noGrp="1"/>
          </p:cNvSpPr>
          <p:nvPr>
            <p:ph type="title"/>
          </p:nvPr>
        </p:nvSpPr>
        <p:spPr>
          <a:xfrm>
            <a:off x="1072243" y="646793"/>
            <a:ext cx="9043081" cy="830933"/>
          </a:xfrm>
          <a:prstGeom prst="rect">
            <a:avLst/>
          </a:prstGeom>
          <a:noFill/>
        </p:spPr>
        <p:txBody>
          <a:bodyPr wrap="square" rtlCol="0">
            <a:spAutoFit/>
          </a:bodyPr>
          <a:lstStyle/>
          <a:p>
            <a:r>
              <a:rPr lang="en-GB" sz="5400" b="1" dirty="0">
                <a:solidFill>
                  <a:srgbClr val="FF0000"/>
                </a:solidFill>
              </a:rPr>
              <a:t>Where on earth am I now?</a:t>
            </a:r>
            <a:r>
              <a:rPr lang="en-GB" sz="5400" b="1" dirty="0">
                <a:solidFill>
                  <a:schemeClr val="bg1"/>
                </a:solidFill>
              </a:rPr>
              <a:t>?</a:t>
            </a:r>
          </a:p>
        </p:txBody>
      </p:sp>
      <p:pic>
        <p:nvPicPr>
          <p:cNvPr id="2" name="Picture 2" descr="Health service structure | Belfast Health &amp; Social Care Trust website">
            <a:extLst>
              <a:ext uri="{FF2B5EF4-FFF2-40B4-BE49-F238E27FC236}">
                <a16:creationId xmlns:a16="http://schemas.microsoft.com/office/drawing/2014/main" id="{8312DA65-D6B8-2F06-51D1-8F31A6D5B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547" y="1534509"/>
            <a:ext cx="5865868" cy="44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2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6" name="Picture 4" descr="Pin by Lazy Boy on #Trending_Quotes @Top_Quotes | Heart quotes, Brok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86" y="482322"/>
            <a:ext cx="7630885" cy="496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3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01A6-7F2A-4FAA-EB6D-AFC38E89ECB7}"/>
              </a:ext>
            </a:extLst>
          </p:cNvPr>
          <p:cNvSpPr>
            <a:spLocks noGrp="1"/>
          </p:cNvSpPr>
          <p:nvPr>
            <p:ph type="title"/>
          </p:nvPr>
        </p:nvSpPr>
        <p:spPr>
          <a:xfrm>
            <a:off x="6931052" y="850440"/>
            <a:ext cx="15300565" cy="897682"/>
          </a:xfrm>
        </p:spPr>
        <p:txBody>
          <a:bodyPr/>
          <a:lstStyle/>
          <a:p>
            <a:r>
              <a:rPr lang="en-GB" dirty="0"/>
              <a:t>#13/13…</a:t>
            </a:r>
          </a:p>
        </p:txBody>
      </p:sp>
      <p:pic>
        <p:nvPicPr>
          <p:cNvPr id="1028" name="Picture 4" descr="BBC Two - Cast Away">
            <a:extLst>
              <a:ext uri="{FF2B5EF4-FFF2-40B4-BE49-F238E27FC236}">
                <a16:creationId xmlns:a16="http://schemas.microsoft.com/office/drawing/2014/main" id="{4FACA633-771C-B325-322D-1E60E0D35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41" y="162928"/>
            <a:ext cx="5367359" cy="30057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st Away (2000) | MUBI">
            <a:extLst>
              <a:ext uri="{FF2B5EF4-FFF2-40B4-BE49-F238E27FC236}">
                <a16:creationId xmlns:a16="http://schemas.microsoft.com/office/drawing/2014/main" id="{DDB0404D-DAD1-7B2A-05E0-49EC5C521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913" y="2571750"/>
            <a:ext cx="5674131" cy="318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7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199DFA83-C062-3720-4C82-B3EC4588A3CA}"/>
              </a:ext>
            </a:extLst>
          </p:cNvPr>
          <p:cNvSpPr>
            <a:spLocks noGrp="1"/>
          </p:cNvSpPr>
          <p:nvPr>
            <p:ph type="title"/>
          </p:nvPr>
        </p:nvSpPr>
        <p:spPr>
          <a:xfrm>
            <a:off x="786820" y="789509"/>
            <a:ext cx="8639980" cy="790024"/>
          </a:xfrm>
        </p:spPr>
        <p:txBody>
          <a:bodyPr/>
          <a:lstStyle/>
          <a:p>
            <a:r>
              <a:rPr lang="en-GB" sz="4000" dirty="0"/>
              <a:t>Sheffield 1990’s </a:t>
            </a:r>
          </a:p>
        </p:txBody>
      </p:sp>
      <p:pic>
        <p:nvPicPr>
          <p:cNvPr id="4" name="Picture 3">
            <a:extLst>
              <a:ext uri="{FF2B5EF4-FFF2-40B4-BE49-F238E27FC236}">
                <a16:creationId xmlns:a16="http://schemas.microsoft.com/office/drawing/2014/main" id="{6FEC93FB-FEDD-2BCE-60E0-C32568A0EC65}"/>
              </a:ext>
            </a:extLst>
          </p:cNvPr>
          <p:cNvPicPr>
            <a:picLocks noChangeAspect="1"/>
          </p:cNvPicPr>
          <p:nvPr/>
        </p:nvPicPr>
        <p:blipFill rotWithShape="1">
          <a:blip r:embed="rId3"/>
          <a:srcRect t="9739" b="5777"/>
          <a:stretch/>
        </p:blipFill>
        <p:spPr>
          <a:xfrm>
            <a:off x="2566084" y="1696265"/>
            <a:ext cx="7059832" cy="4100024"/>
          </a:xfrm>
          <a:prstGeom prst="rect">
            <a:avLst/>
          </a:prstGeom>
          <a:effectLst>
            <a:softEdge rad="114300"/>
          </a:effectLst>
        </p:spPr>
      </p:pic>
    </p:spTree>
    <p:extLst>
      <p:ext uri="{BB962C8B-B14F-4D97-AF65-F5344CB8AC3E}">
        <p14:creationId xmlns:p14="http://schemas.microsoft.com/office/powerpoint/2010/main" val="117216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E61BAA7-F41C-147A-FE58-E960E69D2B0C}"/>
              </a:ext>
            </a:extLst>
          </p:cNvPr>
          <p:cNvPicPr>
            <a:picLocks noChangeAspect="1"/>
          </p:cNvPicPr>
          <p:nvPr/>
        </p:nvPicPr>
        <p:blipFill>
          <a:blip r:embed="rId2"/>
          <a:stretch>
            <a:fillRect/>
          </a:stretch>
        </p:blipFill>
        <p:spPr>
          <a:xfrm>
            <a:off x="505838" y="411305"/>
            <a:ext cx="2123093" cy="1192749"/>
          </a:xfrm>
          <a:prstGeom prst="rect">
            <a:avLst/>
          </a:prstGeom>
        </p:spPr>
      </p:pic>
      <p:pic>
        <p:nvPicPr>
          <p:cNvPr id="4" name="Picture 3">
            <a:extLst>
              <a:ext uri="{FF2B5EF4-FFF2-40B4-BE49-F238E27FC236}">
                <a16:creationId xmlns:a16="http://schemas.microsoft.com/office/drawing/2014/main" id="{50D2D9E2-17F5-C003-686E-CA84EF827BCD}"/>
              </a:ext>
            </a:extLst>
          </p:cNvPr>
          <p:cNvPicPr>
            <a:picLocks noChangeAspect="1"/>
          </p:cNvPicPr>
          <p:nvPr/>
        </p:nvPicPr>
        <p:blipFill>
          <a:blip r:embed="rId3"/>
          <a:stretch>
            <a:fillRect/>
          </a:stretch>
        </p:blipFill>
        <p:spPr>
          <a:xfrm>
            <a:off x="9241833" y="335972"/>
            <a:ext cx="2594690" cy="1268082"/>
          </a:xfrm>
          <a:prstGeom prst="rect">
            <a:avLst/>
          </a:prstGeom>
        </p:spPr>
      </p:pic>
      <p:pic>
        <p:nvPicPr>
          <p:cNvPr id="6" name="Picture 5">
            <a:extLst>
              <a:ext uri="{FF2B5EF4-FFF2-40B4-BE49-F238E27FC236}">
                <a16:creationId xmlns:a16="http://schemas.microsoft.com/office/drawing/2014/main" id="{BE46923A-4B60-49AA-DFA9-2936A1CEEAFC}"/>
              </a:ext>
            </a:extLst>
          </p:cNvPr>
          <p:cNvPicPr>
            <a:picLocks noChangeAspect="1"/>
          </p:cNvPicPr>
          <p:nvPr/>
        </p:nvPicPr>
        <p:blipFill>
          <a:blip r:embed="rId4"/>
          <a:stretch>
            <a:fillRect/>
          </a:stretch>
        </p:blipFill>
        <p:spPr>
          <a:xfrm>
            <a:off x="2204612" y="1742992"/>
            <a:ext cx="7782775" cy="3884902"/>
          </a:xfrm>
          <a:prstGeom prst="rect">
            <a:avLst/>
          </a:prstGeom>
          <a:effectLst>
            <a:softEdge rad="292100"/>
          </a:effectLst>
        </p:spPr>
      </p:pic>
    </p:spTree>
    <p:extLst>
      <p:ext uri="{BB962C8B-B14F-4D97-AF65-F5344CB8AC3E}">
        <p14:creationId xmlns:p14="http://schemas.microsoft.com/office/powerpoint/2010/main" val="366329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127" y="-57749"/>
            <a:ext cx="4860245" cy="6440076"/>
          </a:xfrm>
          <a:prstGeom prst="rect">
            <a:avLst/>
          </a:prstGeom>
        </p:spPr>
      </p:pic>
      <p:sp>
        <p:nvSpPr>
          <p:cNvPr id="19" name="Cloud 18"/>
          <p:cNvSpPr/>
          <p:nvPr/>
        </p:nvSpPr>
        <p:spPr>
          <a:xfrm rot="444490">
            <a:off x="913437" y="1528710"/>
            <a:ext cx="3356542" cy="1500472"/>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Cloud 1"/>
          <p:cNvSpPr/>
          <p:nvPr/>
        </p:nvSpPr>
        <p:spPr>
          <a:xfrm rot="444490">
            <a:off x="1625349" y="267574"/>
            <a:ext cx="2669664" cy="1241660"/>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Content Placeholder 8"/>
          <p:cNvSpPr>
            <a:spLocks noGrp="1"/>
          </p:cNvSpPr>
          <p:nvPr>
            <p:ph sz="half" idx="2"/>
          </p:nvPr>
        </p:nvSpPr>
        <p:spPr>
          <a:xfrm>
            <a:off x="1642710" y="686511"/>
            <a:ext cx="2650444" cy="333769"/>
          </a:xfrm>
        </p:spPr>
        <p:txBody>
          <a:bodyPr/>
          <a:lstStyle/>
          <a:p>
            <a:pPr marL="7200" indent="0" algn="ctr">
              <a:buNone/>
            </a:pPr>
            <a:r>
              <a:rPr lang="en-GB" sz="2000" dirty="0">
                <a:solidFill>
                  <a:schemeClr val="bg1"/>
                </a:solidFill>
              </a:rPr>
              <a:t>Public expectations</a:t>
            </a: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33D5B8-6419-7E4E-B490-0DDAD13A1115}" type="slidenum">
              <a:rPr kumimoji="0" lang="en-US" sz="900" b="1" i="0" u="none" strike="noStrike" kern="1200" cap="none" spc="0" normalizeH="0" baseline="0" noProof="0" smtClean="0">
                <a:ln>
                  <a:noFill/>
                </a:ln>
                <a:solidFill>
                  <a:srgbClr val="595857"/>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srgbClr val="595857"/>
              </a:solidFill>
              <a:effectLst/>
              <a:uLnTx/>
              <a:uFillTx/>
              <a:latin typeface="Arial"/>
              <a:ea typeface="+mn-ea"/>
              <a:cs typeface="+mn-cs"/>
            </a:endParaRPr>
          </a:p>
        </p:txBody>
      </p:sp>
      <p:sp>
        <p:nvSpPr>
          <p:cNvPr id="10" name="Content Placeholder 8"/>
          <p:cNvSpPr txBox="1">
            <a:spLocks/>
          </p:cNvSpPr>
          <p:nvPr/>
        </p:nvSpPr>
        <p:spPr>
          <a:xfrm>
            <a:off x="968513" y="2102756"/>
            <a:ext cx="3270021" cy="316122"/>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Outpatient transformation</a:t>
            </a:r>
          </a:p>
        </p:txBody>
      </p:sp>
      <p:sp>
        <p:nvSpPr>
          <p:cNvPr id="15" name="Content Placeholder 8"/>
          <p:cNvSpPr txBox="1">
            <a:spLocks/>
          </p:cNvSpPr>
          <p:nvPr/>
        </p:nvSpPr>
        <p:spPr>
          <a:xfrm>
            <a:off x="4857542" y="3962367"/>
            <a:ext cx="1033184" cy="251350"/>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l"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GIRFT</a:t>
            </a:r>
          </a:p>
        </p:txBody>
      </p:sp>
      <p:sp>
        <p:nvSpPr>
          <p:cNvPr id="18" name="Cloud 17"/>
          <p:cNvSpPr/>
          <p:nvPr/>
        </p:nvSpPr>
        <p:spPr>
          <a:xfrm rot="444490">
            <a:off x="7517852" y="641724"/>
            <a:ext cx="2378070" cy="1135409"/>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Content Placeholder 8"/>
          <p:cNvSpPr txBox="1">
            <a:spLocks/>
          </p:cNvSpPr>
          <p:nvPr/>
        </p:nvSpPr>
        <p:spPr>
          <a:xfrm>
            <a:off x="7614446" y="988895"/>
            <a:ext cx="2145771" cy="296872"/>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Productivity</a:t>
            </a:r>
          </a:p>
        </p:txBody>
      </p:sp>
      <p:sp>
        <p:nvSpPr>
          <p:cNvPr id="20" name="Cloud 19"/>
          <p:cNvSpPr/>
          <p:nvPr/>
        </p:nvSpPr>
        <p:spPr>
          <a:xfrm rot="444490">
            <a:off x="7025274" y="1927500"/>
            <a:ext cx="2970058" cy="1382665"/>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Content Placeholder 8"/>
          <p:cNvSpPr txBox="1">
            <a:spLocks/>
          </p:cNvSpPr>
          <p:nvPr/>
        </p:nvSpPr>
        <p:spPr>
          <a:xfrm>
            <a:off x="7135475" y="2401494"/>
            <a:ext cx="2786062" cy="271960"/>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Workforce challenges</a:t>
            </a:r>
          </a:p>
        </p:txBody>
      </p:sp>
      <p:sp>
        <p:nvSpPr>
          <p:cNvPr id="21" name="Cloud 20"/>
          <p:cNvSpPr/>
          <p:nvPr/>
        </p:nvSpPr>
        <p:spPr>
          <a:xfrm rot="444490">
            <a:off x="2655167" y="2667855"/>
            <a:ext cx="2757890" cy="1355259"/>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Content Placeholder 8"/>
          <p:cNvSpPr txBox="1">
            <a:spLocks/>
          </p:cNvSpPr>
          <p:nvPr/>
        </p:nvSpPr>
        <p:spPr>
          <a:xfrm>
            <a:off x="2715742" y="3182228"/>
            <a:ext cx="2692686" cy="274716"/>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Record waiting lists</a:t>
            </a:r>
          </a:p>
        </p:txBody>
      </p:sp>
      <p:sp>
        <p:nvSpPr>
          <p:cNvPr id="22" name="Cloud 21"/>
          <p:cNvSpPr/>
          <p:nvPr/>
        </p:nvSpPr>
        <p:spPr>
          <a:xfrm rot="444490">
            <a:off x="6982603" y="3171267"/>
            <a:ext cx="1489559" cy="879399"/>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Content Placeholder 8"/>
          <p:cNvSpPr txBox="1">
            <a:spLocks/>
          </p:cNvSpPr>
          <p:nvPr/>
        </p:nvSpPr>
        <p:spPr>
          <a:xfrm>
            <a:off x="7122772" y="3412164"/>
            <a:ext cx="1209222" cy="198802"/>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err="1">
                <a:ln>
                  <a:noFill/>
                </a:ln>
                <a:solidFill>
                  <a:prstClr val="white"/>
                </a:solidFill>
                <a:effectLst/>
                <a:uLnTx/>
                <a:uFillTx/>
                <a:latin typeface="Arial"/>
                <a:ea typeface="+mn-ea"/>
                <a:cs typeface="+mn-cs"/>
              </a:rPr>
              <a:t>Covid</a:t>
            </a:r>
            <a:r>
              <a:rPr kumimoji="0" lang="en-GB" sz="2000" b="0" i="0" u="none" strike="noStrike" kern="1200" cap="none" spc="0" normalizeH="0" baseline="0" noProof="0" dirty="0">
                <a:ln>
                  <a:noFill/>
                </a:ln>
                <a:solidFill>
                  <a:prstClr val="white"/>
                </a:solidFill>
                <a:effectLst/>
                <a:uLnTx/>
                <a:uFillTx/>
                <a:latin typeface="Arial"/>
                <a:ea typeface="+mn-ea"/>
                <a:cs typeface="+mn-cs"/>
              </a:rPr>
              <a:t>?</a:t>
            </a:r>
          </a:p>
        </p:txBody>
      </p:sp>
      <p:sp>
        <p:nvSpPr>
          <p:cNvPr id="23" name="Cloud 22"/>
          <p:cNvSpPr/>
          <p:nvPr/>
        </p:nvSpPr>
        <p:spPr>
          <a:xfrm rot="444490">
            <a:off x="3109849" y="4025217"/>
            <a:ext cx="2317135" cy="1251646"/>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Content Placeholder 8"/>
          <p:cNvSpPr txBox="1">
            <a:spLocks/>
          </p:cNvSpPr>
          <p:nvPr/>
        </p:nvSpPr>
        <p:spPr>
          <a:xfrm>
            <a:off x="3139714" y="4426065"/>
            <a:ext cx="2358292" cy="254466"/>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Quality scandals </a:t>
            </a:r>
          </a:p>
        </p:txBody>
      </p:sp>
      <p:sp>
        <p:nvSpPr>
          <p:cNvPr id="24" name="Cloud 23"/>
          <p:cNvSpPr/>
          <p:nvPr/>
        </p:nvSpPr>
        <p:spPr>
          <a:xfrm rot="444490">
            <a:off x="7791850" y="3665674"/>
            <a:ext cx="3189213" cy="1657474"/>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Content Placeholder 8"/>
          <p:cNvSpPr txBox="1">
            <a:spLocks/>
          </p:cNvSpPr>
          <p:nvPr/>
        </p:nvSpPr>
        <p:spPr>
          <a:xfrm>
            <a:off x="8109127" y="4064620"/>
            <a:ext cx="2623041" cy="378112"/>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Capital</a:t>
            </a:r>
          </a:p>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Infrastructure?</a:t>
            </a:r>
          </a:p>
        </p:txBody>
      </p:sp>
      <p:sp>
        <p:nvSpPr>
          <p:cNvPr id="25" name="Cloud 24"/>
          <p:cNvSpPr/>
          <p:nvPr/>
        </p:nvSpPr>
        <p:spPr>
          <a:xfrm rot="444490">
            <a:off x="4466238" y="5174721"/>
            <a:ext cx="1840800" cy="1093496"/>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Content Placeholder 8"/>
          <p:cNvSpPr txBox="1">
            <a:spLocks/>
          </p:cNvSpPr>
          <p:nvPr/>
        </p:nvSpPr>
        <p:spPr>
          <a:xfrm>
            <a:off x="4519366" y="5539283"/>
            <a:ext cx="1850485" cy="227238"/>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Strike action</a:t>
            </a:r>
          </a:p>
        </p:txBody>
      </p:sp>
      <p:sp>
        <p:nvSpPr>
          <p:cNvPr id="5" name="Cloud 4">
            <a:extLst>
              <a:ext uri="{FF2B5EF4-FFF2-40B4-BE49-F238E27FC236}">
                <a16:creationId xmlns:a16="http://schemas.microsoft.com/office/drawing/2014/main" id="{EFB43AA9-8CD6-533D-6ED8-CC1489BB1F90}"/>
              </a:ext>
            </a:extLst>
          </p:cNvPr>
          <p:cNvSpPr/>
          <p:nvPr/>
        </p:nvSpPr>
        <p:spPr>
          <a:xfrm rot="444490">
            <a:off x="6876057" y="5440750"/>
            <a:ext cx="1840800" cy="1093496"/>
          </a:xfrm>
          <a:prstGeom prst="cloud">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Content Placeholder 8">
            <a:extLst>
              <a:ext uri="{FF2B5EF4-FFF2-40B4-BE49-F238E27FC236}">
                <a16:creationId xmlns:a16="http://schemas.microsoft.com/office/drawing/2014/main" id="{CB853AEF-3CB2-25F8-FD98-F0335BB2E819}"/>
              </a:ext>
            </a:extLst>
          </p:cNvPr>
          <p:cNvSpPr txBox="1">
            <a:spLocks/>
          </p:cNvSpPr>
          <p:nvPr/>
        </p:nvSpPr>
        <p:spPr>
          <a:xfrm>
            <a:off x="6813606" y="5796296"/>
            <a:ext cx="1850485" cy="227238"/>
          </a:xfrm>
          <a:prstGeom prst="rect">
            <a:avLst/>
          </a:prstGeom>
        </p:spPr>
        <p:txBody>
          <a:bodyPr vert="horz" lIns="0" tIns="0" rIns="0" bIns="0" rtlCol="0">
            <a:noAutofit/>
          </a:bodyPr>
          <a:lstStyle>
            <a:lvl1pPr marL="270000" indent="-262800" algn="l" defTabSz="457200" rtl="0" eaLnBrk="1" latinLnBrk="0" hangingPunct="1">
              <a:spcBef>
                <a:spcPts val="300"/>
              </a:spcBef>
              <a:spcAft>
                <a:spcPts val="600"/>
              </a:spcAft>
              <a:buClr>
                <a:schemeClr val="tx2"/>
              </a:buClr>
              <a:buSzPct val="150000"/>
              <a:buFont typeface="Arial" panose="020B0604020202020204" pitchFamily="34" charset="0"/>
              <a:buChar char="•"/>
              <a:defRPr sz="1400" kern="1200">
                <a:solidFill>
                  <a:schemeClr val="bg2"/>
                </a:solidFill>
                <a:latin typeface="+mn-lt"/>
                <a:ea typeface="+mn-ea"/>
                <a:cs typeface="+mn-cs"/>
              </a:defRPr>
            </a:lvl1pPr>
            <a:lvl2pPr marL="504000" indent="-216000" algn="l" defTabSz="457200" rtl="0" eaLnBrk="1" latinLnBrk="0" hangingPunct="1">
              <a:spcBef>
                <a:spcPts val="300"/>
              </a:spcBef>
              <a:spcAft>
                <a:spcPts val="600"/>
              </a:spcAft>
              <a:buClr>
                <a:schemeClr val="tx2"/>
              </a:buClr>
              <a:buSzPct val="120000"/>
              <a:buFont typeface="Arial"/>
              <a:buChar char="•"/>
              <a:defRPr sz="1400" kern="1200">
                <a:solidFill>
                  <a:schemeClr val="bg2"/>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7200" marR="0" lvl="0" indent="0" algn="ctr" defTabSz="457200" rtl="0" eaLnBrk="1" fontAlgn="auto" latinLnBrk="0" hangingPunct="1">
              <a:lnSpc>
                <a:spcPct val="100000"/>
              </a:lnSpc>
              <a:spcBef>
                <a:spcPts val="300"/>
              </a:spcBef>
              <a:spcAft>
                <a:spcPts val="600"/>
              </a:spcAft>
              <a:buClr>
                <a:srgbClr val="51832B"/>
              </a:buClr>
              <a:buSzPct val="150000"/>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Social</a:t>
            </a:r>
            <a:r>
              <a:rPr kumimoji="0" lang="en-GB" sz="2000" b="0" i="0" u="none" strike="noStrike" kern="1200" cap="none" spc="0" normalizeH="0" noProof="0" dirty="0">
                <a:ln>
                  <a:noFill/>
                </a:ln>
                <a:solidFill>
                  <a:prstClr val="white"/>
                </a:solidFill>
                <a:effectLst/>
                <a:uLnTx/>
                <a:uFillTx/>
                <a:latin typeface="Arial"/>
                <a:ea typeface="+mn-ea"/>
                <a:cs typeface="+mn-cs"/>
              </a:rPr>
              <a:t> care</a:t>
            </a: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036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Scale>
                                      <p:cBhvr>
                                        <p:cTn id="7"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xEl>
                                              <p:pRg st="0" end="0"/>
                                            </p:txEl>
                                          </p:spTgt>
                                        </p:tgtEl>
                                        <p:attrNameLst>
                                          <p:attrName>ppt_x</p:attrName>
                                          <p:attrName>ppt_y</p:attrName>
                                        </p:attrNameLst>
                                      </p:cBhvr>
                                    </p:animMotion>
                                    <p:animEffect transition="in" filter="fade">
                                      <p:cBhvr>
                                        <p:cTn id="9" dur="1000"/>
                                        <p:tgtEl>
                                          <p:spTgt spid="9">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Scale>
                                      <p:cBhvr>
                                        <p:cTn id="1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
                                        </p:tgtEl>
                                        <p:attrNameLst>
                                          <p:attrName>ppt_x</p:attrName>
                                          <p:attrName>ppt_y</p:attrName>
                                        </p:attrNameLst>
                                      </p:cBhvr>
                                    </p:animMotion>
                                    <p:animEffect transition="in" filter="fade">
                                      <p:cBhvr>
                                        <p:cTn id="21" dur="1000"/>
                                        <p:tgtEl>
                                          <p:spTgt spid="7"/>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Scale>
                                      <p:cBhvr>
                                        <p:cTn id="2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8"/>
                                        </p:tgtEl>
                                        <p:attrNameLst>
                                          <p:attrName>ppt_x</p:attrName>
                                          <p:attrName>ppt_y</p:attrName>
                                        </p:attrNameLst>
                                      </p:cBhvr>
                                    </p:animMotion>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
                                        </p:tgtEl>
                                        <p:attrNameLst>
                                          <p:attrName>ppt_x</p:attrName>
                                          <p:attrName>ppt_y</p:attrName>
                                        </p:attrNameLst>
                                      </p:cBhvr>
                                    </p:animMotion>
                                    <p:animEffect transition="in" filter="fade">
                                      <p:cBhvr>
                                        <p:cTn id="33" dur="1000"/>
                                        <p:tgtEl>
                                          <p:spTgt spid="1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Scale>
                                      <p:cBhvr>
                                        <p:cTn id="3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9"/>
                                        </p:tgtEl>
                                        <p:attrNameLst>
                                          <p:attrName>ppt_x</p:attrName>
                                          <p:attrName>ppt_y</p:attrName>
                                        </p:attrNameLst>
                                      </p:cBhvr>
                                    </p:animMotion>
                                    <p:animEffect transition="in" filter="fade">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Scale>
                                      <p:cBhvr>
                                        <p:cTn id="4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1"/>
                                        </p:tgtEl>
                                        <p:attrNameLst>
                                          <p:attrName>ppt_x</p:attrName>
                                          <p:attrName>ppt_y</p:attrName>
                                        </p:attrNameLst>
                                      </p:cBhvr>
                                    </p:animMotion>
                                    <p:animEffect transition="in" filter="fade">
                                      <p:cBhvr>
                                        <p:cTn id="45" dur="1000"/>
                                        <p:tgtEl>
                                          <p:spTgt spid="1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Scale>
                                      <p:cBhvr>
                                        <p:cTn id="4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0"/>
                                        </p:tgtEl>
                                        <p:attrNameLst>
                                          <p:attrName>ppt_x</p:attrName>
                                          <p:attrName>ppt_y</p:attrName>
                                        </p:attrNameLst>
                                      </p:cBhvr>
                                    </p:animMotion>
                                    <p:animEffect transition="in" filter="fade">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Scale>
                                      <p:cBhvr>
                                        <p:cTn id="5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2"/>
                                        </p:tgtEl>
                                        <p:attrNameLst>
                                          <p:attrName>ppt_x</p:attrName>
                                          <p:attrName>ppt_y</p:attrName>
                                        </p:attrNameLst>
                                      </p:cBhvr>
                                    </p:animMotion>
                                    <p:animEffect transition="in" filter="fade">
                                      <p:cBhvr>
                                        <p:cTn id="57" dur="1000"/>
                                        <p:tgtEl>
                                          <p:spTgt spid="12"/>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Scale>
                                      <p:cBhvr>
                                        <p:cTn id="6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1"/>
                                        </p:tgtEl>
                                        <p:attrNameLst>
                                          <p:attrName>ppt_x</p:attrName>
                                          <p:attrName>ppt_y</p:attrName>
                                        </p:attrNameLst>
                                      </p:cBhvr>
                                    </p:animMotion>
                                    <p:animEffect transition="in" filter="fade">
                                      <p:cBhvr>
                                        <p:cTn id="62" dur="1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Scale>
                                      <p:cBhvr>
                                        <p:cTn id="6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3"/>
                                        </p:tgtEl>
                                        <p:attrNameLst>
                                          <p:attrName>ppt_x</p:attrName>
                                          <p:attrName>ppt_y</p:attrName>
                                        </p:attrNameLst>
                                      </p:cBhvr>
                                    </p:animMotion>
                                    <p:animEffect transition="in" filter="fade">
                                      <p:cBhvr>
                                        <p:cTn id="69" dur="1000"/>
                                        <p:tgtEl>
                                          <p:spTgt spid="13"/>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Scale>
                                      <p:cBhvr>
                                        <p:cTn id="7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22"/>
                                        </p:tgtEl>
                                        <p:attrNameLst>
                                          <p:attrName>ppt_x</p:attrName>
                                          <p:attrName>ppt_y</p:attrName>
                                        </p:attrNameLst>
                                      </p:cBhvr>
                                    </p:animMotion>
                                    <p:animEffect transition="in" filter="fade">
                                      <p:cBhvr>
                                        <p:cTn id="74" dur="1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Scale>
                                      <p:cBhvr>
                                        <p:cTn id="7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4"/>
                                        </p:tgtEl>
                                        <p:attrNameLst>
                                          <p:attrName>ppt_x</p:attrName>
                                          <p:attrName>ppt_y</p:attrName>
                                        </p:attrNameLst>
                                      </p:cBhvr>
                                    </p:animMotion>
                                    <p:animEffect transition="in" filter="fade">
                                      <p:cBhvr>
                                        <p:cTn id="81" dur="1000"/>
                                        <p:tgtEl>
                                          <p:spTgt spid="14"/>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Scale>
                                      <p:cBhvr>
                                        <p:cTn id="8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23"/>
                                        </p:tgtEl>
                                        <p:attrNameLst>
                                          <p:attrName>ppt_x</p:attrName>
                                          <p:attrName>ppt_y</p:attrName>
                                        </p:attrNameLst>
                                      </p:cBhvr>
                                    </p:animMotion>
                                    <p:animEffect transition="in" filter="fade">
                                      <p:cBhvr>
                                        <p:cTn id="86" dur="10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Scale>
                                      <p:cBhvr>
                                        <p:cTn id="9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6"/>
                                        </p:tgtEl>
                                        <p:attrNameLst>
                                          <p:attrName>ppt_x</p:attrName>
                                          <p:attrName>ppt_y</p:attrName>
                                        </p:attrNameLst>
                                      </p:cBhvr>
                                    </p:animMotion>
                                    <p:animEffect transition="in" filter="fade">
                                      <p:cBhvr>
                                        <p:cTn id="93" dur="1000"/>
                                        <p:tgtEl>
                                          <p:spTgt spid="16"/>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Scale>
                                      <p:cBhvr>
                                        <p:cTn id="9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24"/>
                                        </p:tgtEl>
                                        <p:attrNameLst>
                                          <p:attrName>ppt_x</p:attrName>
                                          <p:attrName>ppt_y</p:attrName>
                                        </p:attrNameLst>
                                      </p:cBhvr>
                                    </p:animMotion>
                                    <p:animEffect transition="in" filter="fade">
                                      <p:cBhvr>
                                        <p:cTn id="98" dur="10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52"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Scale>
                                      <p:cBhvr>
                                        <p:cTn id="10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17"/>
                                        </p:tgtEl>
                                        <p:attrNameLst>
                                          <p:attrName>ppt_x</p:attrName>
                                          <p:attrName>ppt_y</p:attrName>
                                        </p:attrNameLst>
                                      </p:cBhvr>
                                    </p:animMotion>
                                    <p:animEffect transition="in" filter="fade">
                                      <p:cBhvr>
                                        <p:cTn id="105" dur="1000"/>
                                        <p:tgtEl>
                                          <p:spTgt spid="17"/>
                                        </p:tgtEl>
                                      </p:cBhvr>
                                    </p:animEffect>
                                  </p:childTnLst>
                                </p:cTn>
                              </p:par>
                              <p:par>
                                <p:cTn id="106" presetID="52"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Scale>
                                      <p:cBhvr>
                                        <p:cTn id="10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25"/>
                                        </p:tgtEl>
                                        <p:attrNameLst>
                                          <p:attrName>ppt_x</p:attrName>
                                          <p:attrName>ppt_y</p:attrName>
                                        </p:attrNameLst>
                                      </p:cBhvr>
                                    </p:animMotion>
                                    <p:animEffect transition="in" filter="fade">
                                      <p:cBhvr>
                                        <p:cTn id="110" dur="1000"/>
                                        <p:tgtEl>
                                          <p:spTgt spid="25"/>
                                        </p:tgtEl>
                                      </p:cBhvr>
                                    </p:animEffect>
                                  </p:childTnLst>
                                </p:cTn>
                              </p:par>
                            </p:childTnLst>
                          </p:cTn>
                        </p:par>
                      </p:childTnLst>
                    </p:cTn>
                  </p:par>
                  <p:par>
                    <p:cTn id="111" fill="hold">
                      <p:stCondLst>
                        <p:cond delay="indefinite"/>
                      </p:stCondLst>
                      <p:childTnLst>
                        <p:par>
                          <p:cTn id="112" fill="hold">
                            <p:stCondLst>
                              <p:cond delay="0"/>
                            </p:stCondLst>
                            <p:childTnLst>
                              <p:par>
                                <p:cTn id="113" presetID="52" presetClass="entr" presetSubtype="0"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Scale>
                                      <p:cBhvr>
                                        <p:cTn id="1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6" dur="1000" decel="50000" fill="hold">
                                          <p:stCondLst>
                                            <p:cond delay="0"/>
                                          </p:stCondLst>
                                        </p:cTn>
                                        <p:tgtEl>
                                          <p:spTgt spid="6"/>
                                        </p:tgtEl>
                                        <p:attrNameLst>
                                          <p:attrName>ppt_x</p:attrName>
                                          <p:attrName>ppt_y</p:attrName>
                                        </p:attrNameLst>
                                      </p:cBhvr>
                                    </p:animMotion>
                                    <p:animEffect transition="in" filter="fade">
                                      <p:cBhvr>
                                        <p:cTn id="117" dur="10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52"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Scale>
                                      <p:cBhvr>
                                        <p:cTn id="1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5"/>
                                        </p:tgtEl>
                                        <p:attrNameLst>
                                          <p:attrName>ppt_x</p:attrName>
                                          <p:attrName>ppt_y</p:attrName>
                                        </p:attrNameLst>
                                      </p:cBhvr>
                                    </p:animMotion>
                                    <p:animEffect transition="in" filter="fade">
                                      <p:cBhvr>
                                        <p:cTn id="1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9" grpId="0" build="p"/>
      <p:bldP spid="10" grpId="0"/>
      <p:bldP spid="18" grpId="0" animBg="1"/>
      <p:bldP spid="7" grpId="0"/>
      <p:bldP spid="20" grpId="0" animBg="1"/>
      <p:bldP spid="11" grpId="0"/>
      <p:bldP spid="21" grpId="0" animBg="1"/>
      <p:bldP spid="12" grpId="0"/>
      <p:bldP spid="22" grpId="0" animBg="1"/>
      <p:bldP spid="13" grpId="0"/>
      <p:bldP spid="23" grpId="0" animBg="1"/>
      <p:bldP spid="14" grpId="0"/>
      <p:bldP spid="24" grpId="0" animBg="1"/>
      <p:bldP spid="16" grpId="0"/>
      <p:bldP spid="25" grpId="0" animBg="1"/>
      <p:bldP spid="17"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9935307" y="3130062"/>
            <a:ext cx="1562101" cy="2128865"/>
          </a:xfrm>
        </p:spPr>
        <p:txBody>
          <a:bodyPr/>
          <a:lstStyle/>
          <a:p>
            <a:endParaRPr lang="en-GB"/>
          </a:p>
        </p:txBody>
      </p:sp>
      <p:sp>
        <p:nvSpPr>
          <p:cNvPr id="10" name="Title 9"/>
          <p:cNvSpPr>
            <a:spLocks noGrp="1"/>
          </p:cNvSpPr>
          <p:nvPr>
            <p:ph type="ctrTitle"/>
          </p:nvPr>
        </p:nvSpPr>
        <p:spPr>
          <a:xfrm>
            <a:off x="503435" y="245802"/>
            <a:ext cx="10363200" cy="646331"/>
          </a:xfrm>
        </p:spPr>
        <p:txBody>
          <a:bodyPr/>
          <a:lstStyle/>
          <a:p>
            <a:r>
              <a:rPr lang="en-GB" dirty="0"/>
              <a:t>The Northern Ireland Experience</a:t>
            </a:r>
          </a:p>
        </p:txBody>
      </p:sp>
      <p:sp>
        <p:nvSpPr>
          <p:cNvPr id="11" name="Subtitle 10"/>
          <p:cNvSpPr>
            <a:spLocks noGrp="1"/>
          </p:cNvSpPr>
          <p:nvPr>
            <p:ph type="subTitle" idx="1"/>
          </p:nvPr>
        </p:nvSpPr>
        <p:spPr>
          <a:xfrm>
            <a:off x="503435" y="1056475"/>
            <a:ext cx="8649357" cy="4801314"/>
          </a:xfrm>
        </p:spPr>
        <p:txBody>
          <a:bodyPr/>
          <a:lstStyle/>
          <a:p>
            <a:r>
              <a:rPr lang="en-GB" sz="2600" dirty="0"/>
              <a:t>1.Record numbers waiting for elective care, and record waiting times</a:t>
            </a:r>
          </a:p>
          <a:p>
            <a:endParaRPr lang="en-GB" sz="2600" dirty="0"/>
          </a:p>
          <a:p>
            <a:r>
              <a:rPr lang="en-GB" sz="2600" dirty="0"/>
              <a:t>2.Cancer performance extremely challenged(all time low?) </a:t>
            </a:r>
          </a:p>
          <a:p>
            <a:endParaRPr lang="en-GB" sz="2600" dirty="0"/>
          </a:p>
          <a:p>
            <a:r>
              <a:rPr lang="en-GB" sz="2600" dirty="0"/>
              <a:t>3.ED performance under </a:t>
            </a:r>
            <a:r>
              <a:rPr lang="en-GB" sz="2600"/>
              <a:t>enormous pressure</a:t>
            </a:r>
            <a:endParaRPr lang="en-GB" sz="2600" dirty="0"/>
          </a:p>
          <a:p>
            <a:endParaRPr lang="en-GB" sz="2600" dirty="0"/>
          </a:p>
          <a:p>
            <a:r>
              <a:rPr lang="en-GB" sz="2600" dirty="0"/>
              <a:t>4. 14% growth in workforce since March 2018</a:t>
            </a:r>
          </a:p>
          <a:p>
            <a:endParaRPr lang="en-GB" sz="2600" dirty="0"/>
          </a:p>
          <a:p>
            <a:r>
              <a:rPr lang="en-GB" sz="2600" dirty="0"/>
              <a:t>5.Reducing numbers of GP practices and changing demographic of general practitioners – not all of whom are choosing to work full time</a:t>
            </a:r>
          </a:p>
        </p:txBody>
      </p:sp>
      <p:sp>
        <p:nvSpPr>
          <p:cNvPr id="12" name="Text Placeholder 11"/>
          <p:cNvSpPr>
            <a:spLocks noGrp="1"/>
          </p:cNvSpPr>
          <p:nvPr>
            <p:ph type="body" sz="quarter" idx="10"/>
          </p:nvPr>
        </p:nvSpPr>
        <p:spPr>
          <a:xfrm>
            <a:off x="618068" y="6337300"/>
            <a:ext cx="4091517" cy="184666"/>
          </a:xfrm>
        </p:spPr>
        <p:txBody>
          <a:bodyPr/>
          <a:lstStyle/>
          <a:p>
            <a:endParaRPr lang="en-GB" dirty="0"/>
          </a:p>
        </p:txBody>
      </p:sp>
    </p:spTree>
    <p:extLst>
      <p:ext uri="{BB962C8B-B14F-4D97-AF65-F5344CB8AC3E}">
        <p14:creationId xmlns:p14="http://schemas.microsoft.com/office/powerpoint/2010/main" val="329523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9935307" y="3130062"/>
            <a:ext cx="1562101" cy="2128865"/>
          </a:xfrm>
        </p:spPr>
        <p:txBody>
          <a:bodyPr/>
          <a:lstStyle/>
          <a:p>
            <a:endParaRPr lang="en-GB"/>
          </a:p>
        </p:txBody>
      </p:sp>
      <p:sp>
        <p:nvSpPr>
          <p:cNvPr id="10" name="Title 9"/>
          <p:cNvSpPr>
            <a:spLocks noGrp="1"/>
          </p:cNvSpPr>
          <p:nvPr>
            <p:ph type="ctrTitle"/>
          </p:nvPr>
        </p:nvSpPr>
        <p:spPr>
          <a:xfrm>
            <a:off x="503435" y="245802"/>
            <a:ext cx="10363200" cy="646331"/>
          </a:xfrm>
        </p:spPr>
        <p:txBody>
          <a:bodyPr/>
          <a:lstStyle/>
          <a:p>
            <a:r>
              <a:rPr lang="en-GB" dirty="0"/>
              <a:t>Temperature check……</a:t>
            </a:r>
          </a:p>
        </p:txBody>
      </p:sp>
      <p:sp>
        <p:nvSpPr>
          <p:cNvPr id="11" name="Subtitle 10"/>
          <p:cNvSpPr>
            <a:spLocks noGrp="1"/>
          </p:cNvSpPr>
          <p:nvPr>
            <p:ph type="subTitle" idx="1"/>
          </p:nvPr>
        </p:nvSpPr>
        <p:spPr>
          <a:xfrm>
            <a:off x="503435" y="1056475"/>
            <a:ext cx="8649357" cy="5201424"/>
          </a:xfrm>
        </p:spPr>
        <p:txBody>
          <a:bodyPr/>
          <a:lstStyle/>
          <a:p>
            <a:r>
              <a:rPr lang="en-GB" sz="2600" dirty="0"/>
              <a:t>1.Who has got a plan with a hole in  it?</a:t>
            </a:r>
          </a:p>
          <a:p>
            <a:endParaRPr lang="en-GB" sz="2600" dirty="0"/>
          </a:p>
          <a:p>
            <a:r>
              <a:rPr lang="en-GB" sz="2600" dirty="0"/>
              <a:t>2.Who is NOT using any balance sheet or non   recurrent flexibility to deliver their 23/24 plans? </a:t>
            </a:r>
          </a:p>
          <a:p>
            <a:endParaRPr lang="en-GB" sz="2600" dirty="0"/>
          </a:p>
          <a:p>
            <a:r>
              <a:rPr lang="en-GB" sz="2600" dirty="0"/>
              <a:t>3.Who is on plan at M07?</a:t>
            </a:r>
          </a:p>
          <a:p>
            <a:endParaRPr lang="en-GB" sz="2600" dirty="0"/>
          </a:p>
          <a:p>
            <a:r>
              <a:rPr lang="en-GB" sz="2600" dirty="0"/>
              <a:t>4. Who expects to be on plan at M12? Is anyone declaring off plan at M12 as part of the reset exercise?</a:t>
            </a:r>
          </a:p>
          <a:p>
            <a:endParaRPr lang="en-GB" sz="2600" dirty="0"/>
          </a:p>
          <a:p>
            <a:r>
              <a:rPr lang="en-GB" sz="2600" dirty="0"/>
              <a:t>5.Who thinks they will exit 23/24 with a recurrent underlying position worse than the one they entered the year with?  </a:t>
            </a:r>
          </a:p>
        </p:txBody>
      </p:sp>
      <p:sp>
        <p:nvSpPr>
          <p:cNvPr id="12" name="Text Placeholder 11"/>
          <p:cNvSpPr>
            <a:spLocks noGrp="1"/>
          </p:cNvSpPr>
          <p:nvPr>
            <p:ph type="body" sz="quarter" idx="10"/>
          </p:nvPr>
        </p:nvSpPr>
        <p:spPr>
          <a:xfrm>
            <a:off x="618068" y="6337300"/>
            <a:ext cx="4091517" cy="184666"/>
          </a:xfrm>
        </p:spPr>
        <p:txBody>
          <a:bodyPr/>
          <a:lstStyle/>
          <a:p>
            <a:endParaRPr lang="en-GB" dirty="0"/>
          </a:p>
        </p:txBody>
      </p:sp>
    </p:spTree>
    <p:extLst>
      <p:ext uri="{BB962C8B-B14F-4D97-AF65-F5344CB8AC3E}">
        <p14:creationId xmlns:p14="http://schemas.microsoft.com/office/powerpoint/2010/main" val="19203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515221-F91B-FF20-CB1B-8B580CB1C574}"/>
              </a:ext>
            </a:extLst>
          </p:cNvPr>
          <p:cNvSpPr>
            <a:spLocks noGrp="1"/>
          </p:cNvSpPr>
          <p:nvPr>
            <p:ph type="title"/>
          </p:nvPr>
        </p:nvSpPr>
        <p:spPr>
          <a:xfrm>
            <a:off x="457925" y="916009"/>
            <a:ext cx="11276149" cy="790024"/>
          </a:xfrm>
        </p:spPr>
        <p:txBody>
          <a:bodyPr/>
          <a:lstStyle/>
          <a:p>
            <a:r>
              <a:rPr lang="en-GB" sz="4000" dirty="0"/>
              <a:t>1. </a:t>
            </a:r>
            <a:r>
              <a:rPr lang="en-GB" sz="1800" dirty="0">
                <a:effectLst/>
                <a:latin typeface="Arial" panose="020B0604020202020204" pitchFamily="34" charset="0"/>
                <a:ea typeface="Times New Roman" panose="02020603050405020304" pitchFamily="18" charset="0"/>
              </a:rPr>
              <a:t>Re-asserting the role of finance staff In delivering effective and sustainable patient services</a:t>
            </a:r>
            <a:endParaRPr lang="en-GB" sz="2200" dirty="0"/>
          </a:p>
        </p:txBody>
      </p:sp>
      <p:sp>
        <p:nvSpPr>
          <p:cNvPr id="4" name="Title 1">
            <a:extLst>
              <a:ext uri="{FF2B5EF4-FFF2-40B4-BE49-F238E27FC236}">
                <a16:creationId xmlns:a16="http://schemas.microsoft.com/office/drawing/2014/main" id="{EA26C938-3834-0D7C-E316-27548D6D2604}"/>
              </a:ext>
            </a:extLst>
          </p:cNvPr>
          <p:cNvSpPr txBox="1">
            <a:spLocks/>
          </p:cNvSpPr>
          <p:nvPr/>
        </p:nvSpPr>
        <p:spPr>
          <a:xfrm>
            <a:off x="457925" y="2638976"/>
            <a:ext cx="11276149" cy="790024"/>
          </a:xfrm>
          <a:prstGeom prst="rect">
            <a:avLst/>
          </a:prstGeom>
        </p:spPr>
        <p:txBody>
          <a:bodyPr vert="horz" lIns="0" tIns="0" rIns="0" bIns="0" rtlCol="0" anchor="t" anchorCtr="0">
            <a:spAutoFit/>
          </a:bodyPr>
          <a:lstStyle>
            <a:lvl1pPr algn="l" defTabSz="457200" rtl="0" eaLnBrk="1" latinLnBrk="0" hangingPunct="1">
              <a:lnSpc>
                <a:spcPts val="7000"/>
              </a:lnSpc>
              <a:spcBef>
                <a:spcPct val="0"/>
              </a:spcBef>
              <a:buNone/>
              <a:defRPr sz="7000" b="1" i="0" kern="1200" cap="none">
                <a:solidFill>
                  <a:schemeClr val="bg2"/>
                </a:solidFill>
                <a:latin typeface="+mj-lt"/>
                <a:ea typeface="+mj-ea"/>
                <a:cs typeface="+mj-cs"/>
              </a:defRPr>
            </a:lvl1pPr>
          </a:lstStyle>
          <a:p>
            <a:pPr marL="0" marR="0" lvl="0" indent="0" algn="l" defTabSz="457200" rtl="0" eaLnBrk="1" fontAlgn="auto" latinLnBrk="0" hangingPunct="1">
              <a:lnSpc>
                <a:spcPts val="7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595857"/>
                </a:solidFill>
                <a:effectLst/>
                <a:uLnTx/>
                <a:uFillTx/>
                <a:latin typeface="Arial"/>
                <a:ea typeface="+mj-ea"/>
                <a:cs typeface="+mj-cs"/>
              </a:rPr>
              <a:t>2. </a:t>
            </a:r>
            <a:r>
              <a:rPr kumimoji="0" lang="en-GB" sz="1800" b="1" i="0" u="none" strike="noStrike" kern="1200" cap="none" spc="0" normalizeH="0" baseline="0" noProof="0" dirty="0">
                <a:ln>
                  <a:noFill/>
                </a:ln>
                <a:solidFill>
                  <a:srgbClr val="595857"/>
                </a:solidFill>
                <a:effectLst/>
                <a:uLnTx/>
                <a:uFillTx/>
                <a:latin typeface="Arial" panose="020B0604020202020204" pitchFamily="34" charset="0"/>
                <a:ea typeface="Times New Roman" panose="02020603050405020304" pitchFamily="18" charset="0"/>
                <a:cs typeface="Times New Roman" panose="02020603050405020304" pitchFamily="18" charset="0"/>
              </a:rPr>
              <a:t>Using financial knowledge to enable system working</a:t>
            </a:r>
            <a:endParaRPr kumimoji="0" lang="en-GB" sz="7000" b="1" i="0" u="none" strike="noStrike" kern="1200" cap="none" spc="0" normalizeH="0" baseline="0" noProof="0" dirty="0">
              <a:ln>
                <a:noFill/>
              </a:ln>
              <a:solidFill>
                <a:srgbClr val="595857"/>
              </a:solidFill>
              <a:effectLst/>
              <a:uLnTx/>
              <a:uFillTx/>
              <a:latin typeface="Arial"/>
              <a:ea typeface="+mj-ea"/>
              <a:cs typeface="+mj-cs"/>
            </a:endParaRPr>
          </a:p>
        </p:txBody>
      </p:sp>
      <p:sp>
        <p:nvSpPr>
          <p:cNvPr id="5" name="Title 1">
            <a:extLst>
              <a:ext uri="{FF2B5EF4-FFF2-40B4-BE49-F238E27FC236}">
                <a16:creationId xmlns:a16="http://schemas.microsoft.com/office/drawing/2014/main" id="{04D696E1-C946-C16F-D686-7005AAE48583}"/>
              </a:ext>
            </a:extLst>
          </p:cNvPr>
          <p:cNvSpPr txBox="1">
            <a:spLocks/>
          </p:cNvSpPr>
          <p:nvPr/>
        </p:nvSpPr>
        <p:spPr>
          <a:xfrm>
            <a:off x="457924" y="4361943"/>
            <a:ext cx="11276149" cy="790024"/>
          </a:xfrm>
          <a:prstGeom prst="rect">
            <a:avLst/>
          </a:prstGeom>
        </p:spPr>
        <p:txBody>
          <a:bodyPr vert="horz" lIns="0" tIns="0" rIns="0" bIns="0" rtlCol="0" anchor="t" anchorCtr="0">
            <a:spAutoFit/>
          </a:bodyPr>
          <a:lstStyle>
            <a:lvl1pPr algn="l" defTabSz="457200" rtl="0" eaLnBrk="1" latinLnBrk="0" hangingPunct="1">
              <a:lnSpc>
                <a:spcPts val="7000"/>
              </a:lnSpc>
              <a:spcBef>
                <a:spcPct val="0"/>
              </a:spcBef>
              <a:buNone/>
              <a:defRPr sz="7000" b="1" i="0" kern="1200" cap="none">
                <a:solidFill>
                  <a:schemeClr val="bg2"/>
                </a:solidFill>
                <a:latin typeface="+mj-lt"/>
                <a:ea typeface="+mj-ea"/>
                <a:cs typeface="+mj-cs"/>
              </a:defRPr>
            </a:lvl1pPr>
          </a:lstStyle>
          <a:p>
            <a:pPr marL="0" marR="0" lvl="0" indent="0" algn="l" defTabSz="457200" rtl="0" eaLnBrk="1" fontAlgn="auto" latinLnBrk="0" hangingPunct="1">
              <a:lnSpc>
                <a:spcPts val="7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595857"/>
                </a:solidFill>
                <a:effectLst/>
                <a:uLnTx/>
                <a:uFillTx/>
                <a:latin typeface="Arial"/>
                <a:ea typeface="+mj-ea"/>
                <a:cs typeface="+mj-cs"/>
              </a:rPr>
              <a:t>3. </a:t>
            </a:r>
            <a:r>
              <a:rPr kumimoji="0" lang="en-GB" sz="1800" b="1" i="0" u="none" strike="noStrike" kern="1200" cap="none" spc="0" normalizeH="0" baseline="0" noProof="0" dirty="0">
                <a:ln>
                  <a:noFill/>
                </a:ln>
                <a:solidFill>
                  <a:srgbClr val="595857"/>
                </a:solidFill>
                <a:effectLst/>
                <a:uLnTx/>
                <a:uFillTx/>
                <a:latin typeface="Arial" panose="020B0604020202020204" pitchFamily="34" charset="0"/>
                <a:ea typeface="Times New Roman" panose="02020603050405020304" pitchFamily="18" charset="0"/>
                <a:cs typeface="+mj-cs"/>
              </a:rPr>
              <a:t>Widening the HFMA’s network as part of our picking up the pace strategy 2022 to 25</a:t>
            </a:r>
            <a:endParaRPr kumimoji="0" lang="en-GB" sz="7000" b="1" i="0" u="none" strike="noStrike" kern="1200" cap="none" spc="0" normalizeH="0" baseline="0" noProof="0" dirty="0">
              <a:ln>
                <a:noFill/>
              </a:ln>
              <a:solidFill>
                <a:srgbClr val="595857"/>
              </a:solidFill>
              <a:effectLst/>
              <a:uLnTx/>
              <a:uFillTx/>
              <a:latin typeface="Arial"/>
              <a:ea typeface="+mj-ea"/>
              <a:cs typeface="+mj-cs"/>
            </a:endParaRPr>
          </a:p>
        </p:txBody>
      </p:sp>
    </p:spTree>
    <p:extLst>
      <p:ext uri="{BB962C8B-B14F-4D97-AF65-F5344CB8AC3E}">
        <p14:creationId xmlns:p14="http://schemas.microsoft.com/office/powerpoint/2010/main" val="18255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HFMA 8 Blue Green">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5D6E21FB-51E2-FD49-A0AF-78F7927DEC82}"/>
    </a:ext>
  </a:extLst>
</a:theme>
</file>

<file path=ppt/theme/theme11.xml><?xml version="1.0" encoding="utf-8"?>
<a:theme xmlns:a="http://schemas.openxmlformats.org/drawingml/2006/main" name="1_HFMA 1 Orange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1929FE7F-D21F-FE40-8DB9-177011B94EB5}"/>
    </a:ext>
  </a:extLst>
</a:theme>
</file>

<file path=ppt/theme/theme12.xml><?xml version="1.0" encoding="utf-8"?>
<a:theme xmlns:a="http://schemas.openxmlformats.org/drawingml/2006/main" name="2_HFMA 1 Orange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 powerpoint template" id="{51F567F8-B21B-41A8-8841-8F7E992B59B8}" vid="{66CF8FBA-B49B-48C0-B0A3-EA5A2A01DD72}"/>
    </a:ext>
  </a:extLst>
</a:theme>
</file>

<file path=ppt/theme/theme13.xml><?xml version="1.0" encoding="utf-8"?>
<a:theme xmlns:a="http://schemas.openxmlformats.org/drawingml/2006/main" name="1_HEA.FIN.042 PPT template - January 2017 V2">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0A6D360-A952-4AA7-927E-9EBBEA250EE1}" vid="{880D1166-5F59-4426-B780-95A6669FD99E}"/>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A.FIN.042 PPT template - January 2017 V2">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B154AE18-6009-B54A-9A17-47817D43EC89}"/>
    </a:ext>
  </a:extLst>
</a:theme>
</file>

<file path=ppt/theme/theme3.xml><?xml version="1.0" encoding="utf-8"?>
<a:theme xmlns:a="http://schemas.openxmlformats.org/drawingml/2006/main" name="HFMA 1 Orange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1929FE7F-D21F-FE40-8DB9-177011B94EB5}"/>
    </a:ext>
  </a:extLst>
</a:theme>
</file>

<file path=ppt/theme/theme4.xml><?xml version="1.0" encoding="utf-8"?>
<a:theme xmlns:a="http://schemas.openxmlformats.org/drawingml/2006/main" name="HFMA 2 Purple Blue">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F8BE907E-490D-7645-95A6-84F182589EEA}"/>
    </a:ext>
  </a:extLst>
</a:theme>
</file>

<file path=ppt/theme/theme5.xml><?xml version="1.0" encoding="utf-8"?>
<a:theme xmlns:a="http://schemas.openxmlformats.org/drawingml/2006/main" name="HFMA 3 Red Orange">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3158FA95-3FE4-784B-B37D-87E39EE63E34}"/>
    </a:ext>
  </a:extLst>
</a:theme>
</file>

<file path=ppt/theme/theme6.xml><?xml version="1.0" encoding="utf-8"?>
<a:theme xmlns:a="http://schemas.openxmlformats.org/drawingml/2006/main" name="HFMA 4 Green Yellow">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165E0214-AA1F-F247-B99B-EE4F974A0AC7}"/>
    </a:ext>
  </a:extLst>
</a:theme>
</file>

<file path=ppt/theme/theme7.xml><?xml version="1.0" encoding="utf-8"?>
<a:theme xmlns:a="http://schemas.openxmlformats.org/drawingml/2006/main" name="HFMA 5 Red Pink">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2942E827-B010-B94B-B5A5-638AB9BC94E0}"/>
    </a:ext>
  </a:extLst>
</a:theme>
</file>

<file path=ppt/theme/theme8.xml><?xml version="1.0" encoding="utf-8"?>
<a:theme xmlns:a="http://schemas.openxmlformats.org/drawingml/2006/main" name="HFMA 6 Purple Red">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08CDB739-2E68-D94B-B7DE-1338F622897A}"/>
    </a:ext>
  </a:extLst>
</a:theme>
</file>

<file path=ppt/theme/theme9.xml><?xml version="1.0" encoding="utf-8"?>
<a:theme xmlns:a="http://schemas.openxmlformats.org/drawingml/2006/main" name="HFMA 7 Purple Pink">
  <a:themeElements>
    <a:clrScheme name="HFMA 2016 V1">
      <a:dk1>
        <a:sysClr val="windowText" lastClr="000000"/>
      </a:dk1>
      <a:lt1>
        <a:sysClr val="window" lastClr="FFFFFF"/>
      </a:lt1>
      <a:dk2>
        <a:srgbClr val="FF6600"/>
      </a:dk2>
      <a:lt2>
        <a:srgbClr val="595857"/>
      </a:lt2>
      <a:accent1>
        <a:srgbClr val="E1D602"/>
      </a:accent1>
      <a:accent2>
        <a:srgbClr val="D01E3D"/>
      </a:accent2>
      <a:accent3>
        <a:srgbClr val="77479C"/>
      </a:accent3>
      <a:accent4>
        <a:srgbClr val="00BAE3"/>
      </a:accent4>
      <a:accent5>
        <a:srgbClr val="D13F97"/>
      </a:accent5>
      <a:accent6>
        <a:srgbClr val="71BF44"/>
      </a:accent6>
      <a:hlink>
        <a:srgbClr val="FF6600"/>
      </a:hlink>
      <a:folHlink>
        <a:srgbClr val="7747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FIN.286 President’s theme presentation" id="{7069BFA6-FE33-2245-A720-691492B49504}" vid="{7D1AB5FE-43D3-CE45-B75F-4D1420A3EC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5d9ec7-e2dd-4709-ad84-1bee4d5f0a4d" xsi:nil="true"/>
    <lcf76f155ced4ddcb4097134ff3c332f xmlns="ba39eaa8-ad7c-4170-ac2a-8fd62a0aa0af">
      <Terms xmlns="http://schemas.microsoft.com/office/infopath/2007/PartnerControls"/>
    </lcf76f155ced4ddcb4097134ff3c332f>
    <SharedWithUsers xmlns="026cf8ae-b5c4-48ec-a7e6-96962c7dfd48">
      <UserInfo>
        <DisplayName>Alex Wood</DisplayName>
        <AccountId>91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711901D7DF5D40ADD0DCC165D5113D" ma:contentTypeVersion="17" ma:contentTypeDescription="Create a new document." ma:contentTypeScope="" ma:versionID="b0900cf8f58734094c352dcf3dcebf61">
  <xsd:schema xmlns:xsd="http://www.w3.org/2001/XMLSchema" xmlns:xs="http://www.w3.org/2001/XMLSchema" xmlns:p="http://schemas.microsoft.com/office/2006/metadata/properties" xmlns:ns2="ba39eaa8-ad7c-4170-ac2a-8fd62a0aa0af" xmlns:ns3="026cf8ae-b5c4-48ec-a7e6-96962c7dfd48" xmlns:ns4="8f5d9ec7-e2dd-4709-ad84-1bee4d5f0a4d" targetNamespace="http://schemas.microsoft.com/office/2006/metadata/properties" ma:root="true" ma:fieldsID="ca5f103701826bf7f27a6b1cca710629" ns2:_="" ns3:_="" ns4:_="">
    <xsd:import namespace="ba39eaa8-ad7c-4170-ac2a-8fd62a0aa0af"/>
    <xsd:import namespace="026cf8ae-b5c4-48ec-a7e6-96962c7dfd48"/>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9eaa8-ad7c-4170-ac2a-8fd62a0aa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cf8ae-b5c4-48ec-a7e6-96962c7dfd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8173A3-4B87-4078-B684-BB40A73CDDE5}">
  <ds:schemaRefs>
    <ds:schemaRef ds:uri="8f5d9ec7-e2dd-4709-ad84-1bee4d5f0a4d"/>
    <ds:schemaRef ds:uri="http://schemas.microsoft.com/office/2006/metadata/properties"/>
    <ds:schemaRef ds:uri="http://purl.org/dc/elements/1.1/"/>
    <ds:schemaRef ds:uri="http://www.w3.org/XML/1998/namespace"/>
    <ds:schemaRef ds:uri="026cf8ae-b5c4-48ec-a7e6-96962c7dfd48"/>
    <ds:schemaRef ds:uri="http://purl.org/dc/terms/"/>
    <ds:schemaRef ds:uri="http://schemas.microsoft.com/office/infopath/2007/PartnerControls"/>
    <ds:schemaRef ds:uri="http://schemas.microsoft.com/office/2006/documentManagement/types"/>
    <ds:schemaRef ds:uri="ba39eaa8-ad7c-4170-ac2a-8fd62a0aa0af"/>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0A74A2C-2A42-4AE6-9C92-D1A42EBA93E1}">
  <ds:schemaRefs>
    <ds:schemaRef ds:uri="http://schemas.microsoft.com/sharepoint/v3/contenttype/forms"/>
  </ds:schemaRefs>
</ds:datastoreItem>
</file>

<file path=customXml/itemProps3.xml><?xml version="1.0" encoding="utf-8"?>
<ds:datastoreItem xmlns:ds="http://schemas.openxmlformats.org/officeDocument/2006/customXml" ds:itemID="{14F095A7-D6D4-4B5F-B37E-C0C15FF3A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39eaa8-ad7c-4170-ac2a-8fd62a0aa0af"/>
    <ds:schemaRef ds:uri="026cf8ae-b5c4-48ec-a7e6-96962c7dfd48"/>
    <ds:schemaRef ds:uri="8f5d9ec7-e2dd-4709-ad84-1bee4d5f0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HEA.FIN</Template>
  <TotalTime>1</TotalTime>
  <Words>485</Words>
  <Application>Microsoft Office PowerPoint</Application>
  <PresentationFormat>Widescreen</PresentationFormat>
  <Paragraphs>69</Paragraphs>
  <Slides>20</Slides>
  <Notes>7</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20</vt:i4>
      </vt:variant>
    </vt:vector>
  </HeadingPairs>
  <TitlesOfParts>
    <vt:vector size="39" baseType="lpstr">
      <vt:lpstr>-apple-system</vt:lpstr>
      <vt:lpstr>Arial</vt:lpstr>
      <vt:lpstr>Calibri</vt:lpstr>
      <vt:lpstr>Calibri Light</vt:lpstr>
      <vt:lpstr>Lato</vt:lpstr>
      <vt:lpstr>Times New Roman</vt:lpstr>
      <vt:lpstr>Custom Design</vt:lpstr>
      <vt:lpstr>HEA.FIN.042 PPT template - January 2017 V2</vt:lpstr>
      <vt:lpstr>HFMA 1 Orange Yellow</vt:lpstr>
      <vt:lpstr>HFMA 2 Purple Blue</vt:lpstr>
      <vt:lpstr>HFMA 3 Red Orange</vt:lpstr>
      <vt:lpstr>HFMA 4 Green Yellow</vt:lpstr>
      <vt:lpstr>HFMA 5 Red Pink</vt:lpstr>
      <vt:lpstr>HFMA 6 Purple Red</vt:lpstr>
      <vt:lpstr>HFMA 7 Purple Pink</vt:lpstr>
      <vt:lpstr>HFMA 8 Blue Green</vt:lpstr>
      <vt:lpstr>1_HFMA 1 Orange Yellow</vt:lpstr>
      <vt:lpstr>2_HFMA 1 Orange Yellow</vt:lpstr>
      <vt:lpstr>1_HEA.FIN.042 PPT template - January 2017 V2</vt:lpstr>
      <vt:lpstr>STRENGTH</vt:lpstr>
      <vt:lpstr>Where on earth am I now??</vt:lpstr>
      <vt:lpstr>#13/13…</vt:lpstr>
      <vt:lpstr>Sheffield 1990’s </vt:lpstr>
      <vt:lpstr>PowerPoint Presentation</vt:lpstr>
      <vt:lpstr>PowerPoint Presentation</vt:lpstr>
      <vt:lpstr>The Northern Ireland Experience</vt:lpstr>
      <vt:lpstr>Temperature check……</vt:lpstr>
      <vt:lpstr>1. Re-asserting the role of finance staff In delivering effective and sustainable patient services</vt:lpstr>
      <vt:lpstr>Re-asserting the role of finance staff </vt:lpstr>
      <vt:lpstr>PowerPoint Presentation</vt:lpstr>
      <vt:lpstr>Using financial knowledge to enable system working</vt:lpstr>
      <vt:lpstr>PowerPoint Presentation</vt:lpstr>
      <vt:lpstr>Collaboration </vt:lpstr>
      <vt:lpstr>Picking up the pace The HFMA’s 2022 to 2025 strategy</vt:lpstr>
      <vt:lpstr>PowerPoint Presentation</vt:lpstr>
      <vt:lpstr>PowerPoint Presentation</vt:lpstr>
      <vt:lpstr>In closing…</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Witherspoon, Lynda</cp:lastModifiedBy>
  <cp:revision>51</cp:revision>
  <dcterms:created xsi:type="dcterms:W3CDTF">2019-11-05T03:49:34Z</dcterms:created>
  <dcterms:modified xsi:type="dcterms:W3CDTF">2023-11-27T09:15:44Z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0x01010022711901D7DF5D40ADD0DCC165D5113D</vt:lpwstr>
  </property>
  <property fmtid="{D5CDD505-2E9C-101B-9397-08002B2CF9AE}" pid="3" name="MediaServiceImageTags">
    <vt:lpwstr/>
  </property>
</Properties>
</file>